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aleway"/>
      <p:regular r:id="rId51"/>
      <p:bold r:id="rId52"/>
      <p:italic r:id="rId53"/>
      <p:boldItalic r:id="rId54"/>
    </p:embeddedFont>
    <p:embeddedFont>
      <p:font typeface="Lato"/>
      <p:regular r:id="rId55"/>
      <p:bold r:id="rId56"/>
      <p:italic r:id="rId57"/>
      <p:boldItalic r:id="rId58"/>
    </p:embeddedFont>
    <p:embeddedFont>
      <p:font typeface="Lexend"/>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exend-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regular.fntdata"/><Relationship Id="rId50" Type="http://schemas.openxmlformats.org/officeDocument/2006/relationships/slide" Target="slides/slide45.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6.xml"/><Relationship Id="rId55" Type="http://schemas.openxmlformats.org/officeDocument/2006/relationships/font" Target="fonts/Lato-regular.fntdata"/><Relationship Id="rId10" Type="http://schemas.openxmlformats.org/officeDocument/2006/relationships/slide" Target="slides/slide5.xml"/><Relationship Id="rId54" Type="http://schemas.openxmlformats.org/officeDocument/2006/relationships/font" Target="fonts/Raleway-boldItalic.fntdata"/><Relationship Id="rId13" Type="http://schemas.openxmlformats.org/officeDocument/2006/relationships/slide" Target="slides/slide8.xml"/><Relationship Id="rId57" Type="http://schemas.openxmlformats.org/officeDocument/2006/relationships/font" Target="fonts/Lato-italic.fntdata"/><Relationship Id="rId12" Type="http://schemas.openxmlformats.org/officeDocument/2006/relationships/slide" Target="slides/slide7.xml"/><Relationship Id="rId56" Type="http://schemas.openxmlformats.org/officeDocument/2006/relationships/font" Target="fonts/Lato-bold.fntdata"/><Relationship Id="rId15" Type="http://schemas.openxmlformats.org/officeDocument/2006/relationships/slide" Target="slides/slide10.xml"/><Relationship Id="rId59" Type="http://schemas.openxmlformats.org/officeDocument/2006/relationships/font" Target="fonts/Lexend-regular.fntdata"/><Relationship Id="rId14" Type="http://schemas.openxmlformats.org/officeDocument/2006/relationships/slide" Target="slides/slide9.xml"/><Relationship Id="rId58"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6dea8407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a6dea8407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a6ac6dc36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a6ac6dc36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a6ac6dc36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a6ac6dc36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JavaScript Object Notation, es un formato para el intercambio de datos que tiene la </a:t>
            </a:r>
            <a:r>
              <a:rPr lang="es"/>
              <a:t>característica</a:t>
            </a:r>
            <a:r>
              <a:rPr lang="es"/>
              <a:t> de ser pequeño en tamaño de memoria.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c4225d75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c4225d75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aaf13db3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aaf13db3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a6ac6dc3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a6ac6dc36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6ac6dc3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6ac6dc36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a6ac6dc3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a6ac6dc3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54bb16878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54bb16878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4bb16878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54bb16878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Métrica</a:t>
            </a:r>
            <a:r>
              <a:rPr lang="es"/>
              <a:t> de </a:t>
            </a:r>
            <a:r>
              <a:rPr lang="es"/>
              <a:t>evaluación</a:t>
            </a:r>
            <a:r>
              <a:rPr lang="es"/>
              <a:t> velocidad y escalabilidad.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54bb1687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54bb1687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a6dea8407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a6dea840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a6ac6dc3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a6ac6dc36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c9c9f6bf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c9c9f6bf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a6f7370c4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a6f7370c4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a6f7370c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a6f7370c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a6f7370c4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a6f7370c4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a6f7370c4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a6f7370c4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a6f7370c4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a6f7370c4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6f7370c4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6f7370c4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6f7370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a6f7370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54bb1687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54bb1687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a6ac6dc36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a6ac6dc36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a6f7370c4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a6f7370c4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a6f7370c4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a6f7370c4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a6f7370c4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a6f7370c4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a6f7370c4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a6f7370c4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a6f7370c4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a6f7370c4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a6f7370c4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a6f7370c4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a6f7370c4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a6f7370c4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c9c9f6bf0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c9c9f6bf0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a6f7370c4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a6f7370c4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ad5cddca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ad5cddca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54bb16878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54bb16878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aaf13db3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aaf13db3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54bb16878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54bb16878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aaf13db3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aaf13db3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aaf13db3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aaf13db3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c9c9f6bf0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c9c9f6bf0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Peso: </a:t>
            </a:r>
            <a:r>
              <a:rPr lang="es"/>
              <a:t>27 g</a:t>
            </a:r>
            <a:r>
              <a:rPr lang="es"/>
              <a:t>, Peso Máx. 42 g, Diferencia de Peso: 8 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a6f7370c4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a6f7370c4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aaf13db3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aaf13db3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6ac6dc36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a6ac6dc36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ad5cddca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ad5cddca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aacd774c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aacd774c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jpg"/><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4.jpg"/><Relationship Id="rId4" Type="http://schemas.openxmlformats.org/officeDocument/2006/relationships/image" Target="../media/image42.jpg"/><Relationship Id="rId5" Type="http://schemas.openxmlformats.org/officeDocument/2006/relationships/image" Target="../media/image4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4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s" sz="1600">
                <a:latin typeface="Lexend"/>
                <a:ea typeface="Lexend"/>
                <a:cs typeface="Lexend"/>
                <a:sym typeface="Lexend"/>
              </a:rPr>
              <a:t>Diseño e implementación de un paquete de herramientas de software para controlar inalámbricamente un enjambre de drones Crazyflie dentro de un ecosistema robótico basado en captura de movimiento</a:t>
            </a:r>
            <a:endParaRPr>
              <a:latin typeface="Lexend"/>
              <a:ea typeface="Lexend"/>
              <a:cs typeface="Lexend"/>
              <a:sym typeface="Lexend"/>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latin typeface="Lexend"/>
                <a:ea typeface="Lexend"/>
                <a:cs typeface="Lexend"/>
                <a:sym typeface="Lexend"/>
              </a:rPr>
              <a:t>José Emilio Gordillo de León - 18062</a:t>
            </a:r>
            <a:endParaRPr>
              <a:latin typeface="Lexend"/>
              <a:ea typeface="Lexend"/>
              <a:cs typeface="Lexend"/>
              <a:sym typeface="Lexend"/>
            </a:endParaRPr>
          </a:p>
        </p:txBody>
      </p:sp>
      <p:pic>
        <p:nvPicPr>
          <p:cNvPr id="88" name="Google Shape;88;p13"/>
          <p:cNvPicPr preferRelativeResize="0"/>
          <p:nvPr/>
        </p:nvPicPr>
        <p:blipFill rotWithShape="1">
          <a:blip r:embed="rId3">
            <a:alphaModFix/>
          </a:blip>
          <a:srcRect b="38519" l="9649" r="10732" t="38397"/>
          <a:stretch/>
        </p:blipFill>
        <p:spPr>
          <a:xfrm>
            <a:off x="6401125" y="3714100"/>
            <a:ext cx="2071676" cy="601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Arquitectura </a:t>
            </a:r>
            <a:r>
              <a:rPr lang="es">
                <a:latin typeface="Lexend"/>
                <a:ea typeface="Lexend"/>
                <a:cs typeface="Lexend"/>
                <a:sym typeface="Lexend"/>
              </a:rPr>
              <a:t>Crazyswarm</a:t>
            </a:r>
            <a:endParaRPr>
              <a:latin typeface="Lexend"/>
              <a:ea typeface="Lexend"/>
              <a:cs typeface="Lexend"/>
              <a:sym typeface="Lexend"/>
            </a:endParaRPr>
          </a:p>
        </p:txBody>
      </p:sp>
      <p:pic>
        <p:nvPicPr>
          <p:cNvPr id="153" name="Google Shape;153;p22"/>
          <p:cNvPicPr preferRelativeResize="0"/>
          <p:nvPr/>
        </p:nvPicPr>
        <p:blipFill>
          <a:blip r:embed="rId3">
            <a:alphaModFix/>
          </a:blip>
          <a:stretch>
            <a:fillRect/>
          </a:stretch>
        </p:blipFill>
        <p:spPr>
          <a:xfrm>
            <a:off x="2557763" y="2198834"/>
            <a:ext cx="4028476" cy="2021175"/>
          </a:xfrm>
          <a:prstGeom prst="rect">
            <a:avLst/>
          </a:prstGeom>
          <a:noFill/>
          <a:ln>
            <a:noFill/>
          </a:ln>
        </p:spPr>
      </p:pic>
      <p:sp>
        <p:nvSpPr>
          <p:cNvPr id="154" name="Google Shape;154;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TCP/IP</a:t>
            </a:r>
            <a:endParaRPr>
              <a:latin typeface="Lexend"/>
              <a:ea typeface="Lexend"/>
              <a:cs typeface="Lexend"/>
              <a:sym typeface="Lexend"/>
            </a:endParaRPr>
          </a:p>
        </p:txBody>
      </p:sp>
      <p:sp>
        <p:nvSpPr>
          <p:cNvPr id="160" name="Google Shape;160;p23"/>
          <p:cNvSpPr txBox="1"/>
          <p:nvPr>
            <p:ph idx="1" type="body"/>
          </p:nvPr>
        </p:nvSpPr>
        <p:spPr>
          <a:xfrm>
            <a:off x="729450" y="2078875"/>
            <a:ext cx="2975100" cy="26871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s" sz="1150">
                <a:highlight>
                  <a:srgbClr val="FFFFFF"/>
                </a:highlight>
                <a:latin typeface="Lexend"/>
                <a:ea typeface="Lexend"/>
                <a:cs typeface="Lexend"/>
                <a:sym typeface="Lexend"/>
              </a:rPr>
              <a:t>Transmission Control Protocol o TCP es un </a:t>
            </a:r>
            <a:r>
              <a:rPr lang="es" sz="1150">
                <a:highlight>
                  <a:srgbClr val="FFFFFF"/>
                </a:highlight>
                <a:latin typeface="Lexend"/>
                <a:ea typeface="Lexend"/>
                <a:cs typeface="Lexend"/>
                <a:sym typeface="Lexend"/>
              </a:rPr>
              <a:t>estándar</a:t>
            </a:r>
            <a:r>
              <a:rPr lang="es" sz="1150">
                <a:highlight>
                  <a:srgbClr val="FFFFFF"/>
                </a:highlight>
                <a:latin typeface="Lexend"/>
                <a:ea typeface="Lexend"/>
                <a:cs typeface="Lexend"/>
                <a:sym typeface="Lexend"/>
              </a:rPr>
              <a:t> de comunicación que permite intercambiar </a:t>
            </a:r>
            <a:r>
              <a:rPr lang="es" sz="1150">
                <a:highlight>
                  <a:srgbClr val="FFFFFF"/>
                </a:highlight>
                <a:latin typeface="Lexend"/>
                <a:ea typeface="Lexend"/>
                <a:cs typeface="Lexend"/>
                <a:sym typeface="Lexend"/>
              </a:rPr>
              <a:t>mensajes</a:t>
            </a:r>
            <a:r>
              <a:rPr lang="es" sz="1150">
                <a:highlight>
                  <a:srgbClr val="FFFFFF"/>
                </a:highlight>
                <a:latin typeface="Lexend"/>
                <a:ea typeface="Lexend"/>
                <a:cs typeface="Lexend"/>
                <a:sym typeface="Lexend"/>
              </a:rPr>
              <a:t> entre dispositivos a </a:t>
            </a:r>
            <a:r>
              <a:rPr lang="es" sz="1150">
                <a:highlight>
                  <a:srgbClr val="FFFFFF"/>
                </a:highlight>
                <a:latin typeface="Lexend"/>
                <a:ea typeface="Lexend"/>
                <a:cs typeface="Lexend"/>
                <a:sym typeface="Lexend"/>
              </a:rPr>
              <a:t>través</a:t>
            </a:r>
            <a:r>
              <a:rPr lang="es" sz="1150">
                <a:highlight>
                  <a:srgbClr val="FFFFFF"/>
                </a:highlight>
                <a:latin typeface="Lexend"/>
                <a:ea typeface="Lexend"/>
                <a:cs typeface="Lexend"/>
                <a:sym typeface="Lexend"/>
              </a:rPr>
              <a:t> de una red. </a:t>
            </a:r>
            <a:r>
              <a:rPr lang="es" sz="1150">
                <a:highlight>
                  <a:srgbClr val="FFFFFF"/>
                </a:highlight>
                <a:latin typeface="Lexend"/>
                <a:ea typeface="Lexend"/>
                <a:cs typeface="Lexend"/>
                <a:sym typeface="Lexend"/>
              </a:rPr>
              <a:t>Está diseñado de tal manera que se asegura que los paquetes se reciban de manera exitosa, para lograr esto el protocolo organiza la data que se transmite, establece una conexión que se mantiene viva hasta que se termina con la transmisión de datos y por último descompone en paquetes los archivos a enviar.</a:t>
            </a:r>
            <a:endParaRPr>
              <a:latin typeface="Lexend"/>
              <a:ea typeface="Lexend"/>
              <a:cs typeface="Lexend"/>
              <a:sym typeface="Lexend"/>
            </a:endParaRPr>
          </a:p>
        </p:txBody>
      </p:sp>
      <p:pic>
        <p:nvPicPr>
          <p:cNvPr id="161" name="Google Shape;161;p23"/>
          <p:cNvPicPr preferRelativeResize="0"/>
          <p:nvPr/>
        </p:nvPicPr>
        <p:blipFill>
          <a:blip r:embed="rId3">
            <a:alphaModFix/>
          </a:blip>
          <a:stretch>
            <a:fillRect/>
          </a:stretch>
        </p:blipFill>
        <p:spPr>
          <a:xfrm>
            <a:off x="3881196" y="2380471"/>
            <a:ext cx="4536950" cy="1532850"/>
          </a:xfrm>
          <a:prstGeom prst="rect">
            <a:avLst/>
          </a:prstGeom>
          <a:noFill/>
          <a:ln>
            <a:noFill/>
          </a:ln>
        </p:spPr>
      </p:pic>
      <p:sp>
        <p:nvSpPr>
          <p:cNvPr id="162" name="Google Shape;162;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JSON</a:t>
            </a:r>
            <a:endParaRPr/>
          </a:p>
        </p:txBody>
      </p:sp>
      <p:pic>
        <p:nvPicPr>
          <p:cNvPr id="168" name="Google Shape;168;p24"/>
          <p:cNvPicPr preferRelativeResize="0"/>
          <p:nvPr/>
        </p:nvPicPr>
        <p:blipFill>
          <a:blip r:embed="rId3">
            <a:alphaModFix/>
          </a:blip>
          <a:stretch>
            <a:fillRect/>
          </a:stretch>
        </p:blipFill>
        <p:spPr>
          <a:xfrm>
            <a:off x="729450" y="2099275"/>
            <a:ext cx="5250899" cy="2449651"/>
          </a:xfrm>
          <a:prstGeom prst="rect">
            <a:avLst/>
          </a:prstGeom>
          <a:noFill/>
          <a:ln>
            <a:noFill/>
          </a:ln>
        </p:spPr>
      </p:pic>
      <p:pic>
        <p:nvPicPr>
          <p:cNvPr id="169" name="Google Shape;169;p24"/>
          <p:cNvPicPr preferRelativeResize="0"/>
          <p:nvPr/>
        </p:nvPicPr>
        <p:blipFill>
          <a:blip r:embed="rId4">
            <a:alphaModFix/>
          </a:blip>
          <a:stretch>
            <a:fillRect/>
          </a:stretch>
        </p:blipFill>
        <p:spPr>
          <a:xfrm>
            <a:off x="6783975" y="2345275"/>
            <a:ext cx="1634175" cy="2203650"/>
          </a:xfrm>
          <a:prstGeom prst="rect">
            <a:avLst/>
          </a:prstGeom>
          <a:noFill/>
          <a:ln>
            <a:noFill/>
          </a:ln>
        </p:spPr>
      </p:pic>
      <p:sp>
        <p:nvSpPr>
          <p:cNvPr id="170" name="Google Shape;170;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Filtro Kalman</a:t>
            </a:r>
            <a:endParaRPr/>
          </a:p>
        </p:txBody>
      </p:sp>
      <p:sp>
        <p:nvSpPr>
          <p:cNvPr id="176" name="Google Shape;176;p25"/>
          <p:cNvSpPr txBox="1"/>
          <p:nvPr>
            <p:ph idx="1" type="body"/>
          </p:nvPr>
        </p:nvSpPr>
        <p:spPr>
          <a:xfrm>
            <a:off x="729450" y="2078875"/>
            <a:ext cx="38424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Es un filtro recursivo que estima el estado actual del dron utilizando tanto sensores internos como externos (combinado con una predicción sobre desviación </a:t>
            </a:r>
            <a:r>
              <a:rPr lang="es"/>
              <a:t>estándar</a:t>
            </a:r>
            <a:r>
              <a:rPr lang="es"/>
              <a:t> del ruido), el modelo de medición y el modelo del sistema.</a:t>
            </a:r>
            <a:endParaRPr/>
          </a:p>
          <a:p>
            <a:pPr indent="0" lvl="0" marL="0" rtl="0" algn="l">
              <a:spcBef>
                <a:spcPts val="1200"/>
              </a:spcBef>
              <a:spcAft>
                <a:spcPts val="0"/>
              </a:spcAft>
              <a:buNone/>
            </a:pPr>
            <a:r>
              <a:rPr lang="es"/>
              <a:t>El filtro en </a:t>
            </a:r>
            <a:r>
              <a:rPr lang="es"/>
              <a:t>código</a:t>
            </a:r>
            <a:r>
              <a:rPr lang="es"/>
              <a:t> se separa en 3 partes:</a:t>
            </a:r>
            <a:endParaRPr/>
          </a:p>
          <a:p>
            <a:pPr indent="-311150" lvl="0" marL="457200" rtl="0" algn="l">
              <a:spcBef>
                <a:spcPts val="1200"/>
              </a:spcBef>
              <a:spcAft>
                <a:spcPts val="0"/>
              </a:spcAft>
              <a:buSzPts val="1300"/>
              <a:buAutoNum type="arabicPeriod"/>
            </a:pPr>
            <a:r>
              <a:rPr lang="es"/>
              <a:t>estimator_kalman.c</a:t>
            </a:r>
            <a:endParaRPr/>
          </a:p>
          <a:p>
            <a:pPr indent="-311150" lvl="0" marL="457200" rtl="0" algn="l">
              <a:spcBef>
                <a:spcPts val="0"/>
              </a:spcBef>
              <a:spcAft>
                <a:spcPts val="0"/>
              </a:spcAft>
              <a:buSzPts val="1300"/>
              <a:buAutoNum type="arabicPeriod"/>
            </a:pPr>
            <a:r>
              <a:rPr lang="es"/>
              <a:t>kalman_core.c</a:t>
            </a:r>
            <a:endParaRPr/>
          </a:p>
          <a:p>
            <a:pPr indent="-311150" lvl="0" marL="457200" rtl="0" algn="l">
              <a:spcBef>
                <a:spcPts val="0"/>
              </a:spcBef>
              <a:spcAft>
                <a:spcPts val="0"/>
              </a:spcAft>
              <a:buSzPts val="1300"/>
              <a:buAutoNum type="arabicPeriod"/>
            </a:pPr>
            <a:r>
              <a:rPr lang="es"/>
              <a:t>kalman_supervisor.cv</a:t>
            </a:r>
            <a:endParaRPr/>
          </a:p>
        </p:txBody>
      </p:sp>
      <p:sp>
        <p:nvSpPr>
          <p:cNvPr id="177" name="Google Shape;177;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78" name="Google Shape;178;p25"/>
          <p:cNvPicPr preferRelativeResize="0"/>
          <p:nvPr/>
        </p:nvPicPr>
        <p:blipFill>
          <a:blip r:embed="rId3">
            <a:alphaModFix/>
          </a:blip>
          <a:stretch>
            <a:fillRect/>
          </a:stretch>
        </p:blipFill>
        <p:spPr>
          <a:xfrm>
            <a:off x="4724250" y="2078875"/>
            <a:ext cx="3693900" cy="2052751"/>
          </a:xfrm>
          <a:prstGeom prst="rect">
            <a:avLst/>
          </a:prstGeom>
          <a:noFill/>
          <a:ln>
            <a:noFill/>
          </a:ln>
        </p:spPr>
      </p:pic>
      <p:sp>
        <p:nvSpPr>
          <p:cNvPr id="179" name="Google Shape;179;p25"/>
          <p:cNvSpPr txBox="1"/>
          <p:nvPr>
            <p:ph idx="1" type="body"/>
          </p:nvPr>
        </p:nvSpPr>
        <p:spPr>
          <a:xfrm>
            <a:off x="5466000" y="4182700"/>
            <a:ext cx="2210400" cy="256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688"/>
              <a:buNone/>
            </a:pPr>
            <a:r>
              <a:rPr lang="es" sz="800"/>
              <a:t>Tomada de Udacity SDC Nanodegree</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FreeRTOS</a:t>
            </a:r>
            <a:endParaRPr/>
          </a:p>
        </p:txBody>
      </p:sp>
      <p:sp>
        <p:nvSpPr>
          <p:cNvPr id="185" name="Google Shape;185;p26"/>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highlight>
                  <a:srgbClr val="FFFFFF"/>
                </a:highlight>
                <a:latin typeface="Lexend"/>
                <a:ea typeface="Lexend"/>
                <a:cs typeface="Lexend"/>
                <a:sym typeface="Lexend"/>
              </a:rPr>
              <a:t>Free Real time operating system o FreeRTOS, es un kernel de tiempo real, donde se pueden construir aplicaciones embebidas las cuales tengan requerimientos de tiempo. A diferencia de un kernel convencional en FreeRTOS, el desarrollador asigna a cada hilo una prioridad, la cual le permite al kernel decidir el orden de ejecución.</a:t>
            </a:r>
            <a:endParaRPr>
              <a:highlight>
                <a:srgbClr val="FFFFFF"/>
              </a:highlight>
              <a:latin typeface="Lexend"/>
              <a:ea typeface="Lexend"/>
              <a:cs typeface="Lexend"/>
              <a:sym typeface="Lexend"/>
            </a:endParaRPr>
          </a:p>
          <a:p>
            <a:pPr indent="0" lvl="0" marL="0" rtl="0" algn="just">
              <a:spcBef>
                <a:spcPts val="0"/>
              </a:spcBef>
              <a:spcAft>
                <a:spcPts val="1200"/>
              </a:spcAft>
              <a:buNone/>
            </a:pPr>
            <a:r>
              <a:t/>
            </a:r>
            <a:endParaRPr/>
          </a:p>
        </p:txBody>
      </p:sp>
      <p:sp>
        <p:nvSpPr>
          <p:cNvPr id="186" name="Google Shape;186;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87" name="Google Shape;187;p26"/>
          <p:cNvPicPr preferRelativeResize="0"/>
          <p:nvPr/>
        </p:nvPicPr>
        <p:blipFill rotWithShape="1">
          <a:blip r:embed="rId3">
            <a:alphaModFix/>
          </a:blip>
          <a:srcRect b="21104" l="0" r="0" t="0"/>
          <a:stretch/>
        </p:blipFill>
        <p:spPr>
          <a:xfrm>
            <a:off x="4571850" y="2002675"/>
            <a:ext cx="4267349" cy="1997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Tipos de comunicación</a:t>
            </a:r>
            <a:r>
              <a:rPr lang="es">
                <a:latin typeface="Lexend"/>
                <a:ea typeface="Lexend"/>
                <a:cs typeface="Lexend"/>
                <a:sym typeface="Lexend"/>
              </a:rPr>
              <a:t> dentro del dron</a:t>
            </a:r>
            <a:endParaRPr>
              <a:latin typeface="Lexend"/>
              <a:ea typeface="Lexend"/>
              <a:cs typeface="Lexend"/>
              <a:sym typeface="Lexend"/>
            </a:endParaRPr>
          </a:p>
        </p:txBody>
      </p:sp>
      <p:sp>
        <p:nvSpPr>
          <p:cNvPr id="193" name="Google Shape;193;p27"/>
          <p:cNvSpPr txBox="1"/>
          <p:nvPr>
            <p:ph idx="1" type="body"/>
          </p:nvPr>
        </p:nvSpPr>
        <p:spPr>
          <a:xfrm>
            <a:off x="729450" y="2568775"/>
            <a:ext cx="2495400" cy="1540800"/>
          </a:xfrm>
          <a:prstGeom prst="rect">
            <a:avLst/>
          </a:prstGeom>
        </p:spPr>
        <p:txBody>
          <a:bodyPr anchorCtr="0" anchor="t" bIns="91425" lIns="91425" spcFirstLastPara="1" rIns="91425" wrap="square" tIns="91425">
            <a:normAutofit fontScale="92500" lnSpcReduction="20000"/>
          </a:bodyPr>
          <a:lstStyle/>
          <a:p>
            <a:pPr indent="-293211" lvl="1" marL="269999" rtl="0" algn="just">
              <a:lnSpc>
                <a:spcPct val="100000"/>
              </a:lnSpc>
              <a:spcBef>
                <a:spcPts val="0"/>
              </a:spcBef>
              <a:spcAft>
                <a:spcPts val="0"/>
              </a:spcAft>
              <a:buSzPct val="100000"/>
              <a:buFont typeface="Lexend"/>
              <a:buChar char="○"/>
            </a:pPr>
            <a:r>
              <a:rPr lang="es">
                <a:latin typeface="Lexend"/>
                <a:ea typeface="Lexend"/>
                <a:cs typeface="Lexend"/>
                <a:sym typeface="Lexend"/>
              </a:rPr>
              <a:t>Dentro del dron se cuenta con 5 vías de comunicación, de manera inalámbrica por radiofrecuencia e inalámbricamente por medio de 2 puertos UART, 1 SPI y 1 I2C.</a:t>
            </a:r>
            <a:endParaRPr>
              <a:latin typeface="Lexend"/>
              <a:ea typeface="Lexend"/>
              <a:cs typeface="Lexend"/>
              <a:sym typeface="Lexend"/>
            </a:endParaRPr>
          </a:p>
          <a:p>
            <a:pPr indent="0" lvl="0" marL="0" rtl="0" algn="just">
              <a:lnSpc>
                <a:spcPct val="100000"/>
              </a:lnSpc>
              <a:spcBef>
                <a:spcPts val="0"/>
              </a:spcBef>
              <a:spcAft>
                <a:spcPts val="0"/>
              </a:spcAft>
              <a:buNone/>
            </a:pPr>
            <a:r>
              <a:t/>
            </a:r>
            <a:endParaRPr>
              <a:latin typeface="Lexend"/>
              <a:ea typeface="Lexend"/>
              <a:cs typeface="Lexend"/>
              <a:sym typeface="Lexend"/>
            </a:endParaRPr>
          </a:p>
          <a:p>
            <a:pPr indent="-293211" lvl="1" marL="269999" rtl="0" algn="just">
              <a:lnSpc>
                <a:spcPct val="100000"/>
              </a:lnSpc>
              <a:spcBef>
                <a:spcPts val="0"/>
              </a:spcBef>
              <a:spcAft>
                <a:spcPts val="0"/>
              </a:spcAft>
              <a:buSzPct val="100000"/>
              <a:buFont typeface="Lexend"/>
              <a:buChar char="○"/>
            </a:pPr>
            <a:r>
              <a:rPr lang="es">
                <a:latin typeface="Lexend"/>
                <a:ea typeface="Lexend"/>
                <a:cs typeface="Lexend"/>
                <a:sym typeface="Lexend"/>
              </a:rPr>
              <a:t>El dron trabaja a 3V pero es compatible con sistemas de 3.3V.</a:t>
            </a:r>
            <a:endParaRPr>
              <a:latin typeface="Lexend"/>
              <a:ea typeface="Lexend"/>
              <a:cs typeface="Lexend"/>
              <a:sym typeface="Lexend"/>
            </a:endParaRPr>
          </a:p>
        </p:txBody>
      </p:sp>
      <p:pic>
        <p:nvPicPr>
          <p:cNvPr id="194" name="Google Shape;194;p27"/>
          <p:cNvPicPr preferRelativeResize="0"/>
          <p:nvPr/>
        </p:nvPicPr>
        <p:blipFill>
          <a:blip r:embed="rId3">
            <a:alphaModFix/>
          </a:blip>
          <a:stretch>
            <a:fillRect/>
          </a:stretch>
        </p:blipFill>
        <p:spPr>
          <a:xfrm>
            <a:off x="3479675" y="2117675"/>
            <a:ext cx="4938474" cy="2443000"/>
          </a:xfrm>
          <a:prstGeom prst="rect">
            <a:avLst/>
          </a:prstGeom>
          <a:noFill/>
          <a:ln>
            <a:noFill/>
          </a:ln>
        </p:spPr>
      </p:pic>
      <p:sp>
        <p:nvSpPr>
          <p:cNvPr id="195" name="Google Shape;195;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Estimadores y controladores dentro del Crazyflie</a:t>
            </a:r>
            <a:endParaRPr>
              <a:latin typeface="Lexend"/>
              <a:ea typeface="Lexend"/>
              <a:cs typeface="Lexend"/>
              <a:sym typeface="Lexend"/>
            </a:endParaRPr>
          </a:p>
        </p:txBody>
      </p:sp>
      <p:pic>
        <p:nvPicPr>
          <p:cNvPr id="201" name="Google Shape;201;p28"/>
          <p:cNvPicPr preferRelativeResize="0"/>
          <p:nvPr/>
        </p:nvPicPr>
        <p:blipFill>
          <a:blip r:embed="rId3">
            <a:alphaModFix/>
          </a:blip>
          <a:stretch>
            <a:fillRect/>
          </a:stretch>
        </p:blipFill>
        <p:spPr>
          <a:xfrm>
            <a:off x="5163926" y="1923550"/>
            <a:ext cx="2994163" cy="2641450"/>
          </a:xfrm>
          <a:prstGeom prst="rect">
            <a:avLst/>
          </a:prstGeom>
          <a:noFill/>
          <a:ln>
            <a:noFill/>
          </a:ln>
        </p:spPr>
      </p:pic>
      <p:pic>
        <p:nvPicPr>
          <p:cNvPr id="202" name="Google Shape;202;p28"/>
          <p:cNvPicPr preferRelativeResize="0"/>
          <p:nvPr/>
        </p:nvPicPr>
        <p:blipFill>
          <a:blip r:embed="rId4">
            <a:alphaModFix/>
          </a:blip>
          <a:stretch>
            <a:fillRect/>
          </a:stretch>
        </p:blipFill>
        <p:spPr>
          <a:xfrm>
            <a:off x="1107052" y="1958400"/>
            <a:ext cx="3180526" cy="2571750"/>
          </a:xfrm>
          <a:prstGeom prst="rect">
            <a:avLst/>
          </a:prstGeom>
          <a:noFill/>
          <a:ln>
            <a:noFill/>
          </a:ln>
        </p:spPr>
      </p:pic>
      <p:sp>
        <p:nvSpPr>
          <p:cNvPr id="203" name="Google Shape;203;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Funcionamiento del Robotat</a:t>
            </a:r>
            <a:endParaRPr>
              <a:latin typeface="Lexend"/>
              <a:ea typeface="Lexend"/>
              <a:cs typeface="Lexend"/>
              <a:sym typeface="Lexend"/>
            </a:endParaRPr>
          </a:p>
        </p:txBody>
      </p:sp>
      <p:pic>
        <p:nvPicPr>
          <p:cNvPr id="209" name="Google Shape;209;p29"/>
          <p:cNvPicPr preferRelativeResize="0"/>
          <p:nvPr/>
        </p:nvPicPr>
        <p:blipFill>
          <a:blip r:embed="rId3">
            <a:alphaModFix/>
          </a:blip>
          <a:stretch>
            <a:fillRect/>
          </a:stretch>
        </p:blipFill>
        <p:spPr>
          <a:xfrm>
            <a:off x="971988" y="2151654"/>
            <a:ext cx="7200000" cy="1800000"/>
          </a:xfrm>
          <a:prstGeom prst="rect">
            <a:avLst/>
          </a:prstGeom>
          <a:noFill/>
          <a:ln>
            <a:noFill/>
          </a:ln>
        </p:spPr>
      </p:pic>
      <p:sp>
        <p:nvSpPr>
          <p:cNvPr id="210" name="Google Shape;210;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Diseño Experimental</a:t>
            </a:r>
            <a:endParaRPr>
              <a:latin typeface="Lexend"/>
              <a:ea typeface="Lexend"/>
              <a:cs typeface="Lexend"/>
              <a:sym typeface="Lexend"/>
            </a:endParaRPr>
          </a:p>
        </p:txBody>
      </p:sp>
      <p:pic>
        <p:nvPicPr>
          <p:cNvPr id="216" name="Google Shape;216;p30"/>
          <p:cNvPicPr preferRelativeResize="0"/>
          <p:nvPr/>
        </p:nvPicPr>
        <p:blipFill>
          <a:blip r:embed="rId3">
            <a:alphaModFix/>
          </a:blip>
          <a:stretch>
            <a:fillRect/>
          </a:stretch>
        </p:blipFill>
        <p:spPr>
          <a:xfrm>
            <a:off x="972000" y="2170625"/>
            <a:ext cx="7200000" cy="1800000"/>
          </a:xfrm>
          <a:prstGeom prst="rect">
            <a:avLst/>
          </a:prstGeom>
          <a:noFill/>
          <a:ln>
            <a:noFill/>
          </a:ln>
        </p:spPr>
      </p:pic>
      <p:sp>
        <p:nvSpPr>
          <p:cNvPr id="217" name="Google Shape;217;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Crazyswarm como complemento al Robotat. (1)</a:t>
            </a:r>
            <a:endParaRPr>
              <a:latin typeface="Lexend"/>
              <a:ea typeface="Lexend"/>
              <a:cs typeface="Lexend"/>
              <a:sym typeface="Lexend"/>
            </a:endParaRPr>
          </a:p>
        </p:txBody>
      </p:sp>
      <p:sp>
        <p:nvSpPr>
          <p:cNvPr id="223" name="Google Shape;223;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Font typeface="Lexend"/>
              <a:buChar char="●"/>
            </a:pPr>
            <a:r>
              <a:rPr lang="es">
                <a:highlight>
                  <a:srgbClr val="FFFFFF"/>
                </a:highlight>
                <a:latin typeface="Lexend"/>
                <a:ea typeface="Lexend"/>
                <a:cs typeface="Lexend"/>
                <a:sym typeface="Lexend"/>
              </a:rPr>
              <a:t>Se necesita un gran número de antenas por agente, una por cada quince drones, si se sigue el esquema de comunicación de Crazyswarm o una por cada cuatro drones si se necesita mantener </a:t>
            </a:r>
            <a:r>
              <a:rPr lang="es">
                <a:highlight>
                  <a:srgbClr val="FFFFFF"/>
                </a:highlight>
                <a:latin typeface="Lexend"/>
                <a:ea typeface="Lexend"/>
                <a:cs typeface="Lexend"/>
                <a:sym typeface="Lexend"/>
              </a:rPr>
              <a:t>una comunicación</a:t>
            </a:r>
            <a:r>
              <a:rPr lang="es">
                <a:highlight>
                  <a:srgbClr val="FFFFFF"/>
                </a:highlight>
                <a:latin typeface="Lexend"/>
                <a:ea typeface="Lexend"/>
                <a:cs typeface="Lexend"/>
                <a:sym typeface="Lexend"/>
              </a:rPr>
              <a:t> de dos vías abierta.</a:t>
            </a:r>
            <a:endParaRPr sz="1700">
              <a:latin typeface="Lexend"/>
              <a:ea typeface="Lexend"/>
              <a:cs typeface="Lexend"/>
              <a:sym typeface="Lexend"/>
            </a:endParaRPr>
          </a:p>
          <a:p>
            <a:pPr indent="-311150" lvl="0" marL="457200" rtl="0" algn="just">
              <a:spcBef>
                <a:spcPts val="0"/>
              </a:spcBef>
              <a:spcAft>
                <a:spcPts val="0"/>
              </a:spcAft>
              <a:buSzPts val="1300"/>
              <a:buFont typeface="Lexend"/>
              <a:buChar char="●"/>
            </a:pPr>
            <a:r>
              <a:rPr lang="es">
                <a:latin typeface="Lexend"/>
                <a:ea typeface="Lexend"/>
                <a:cs typeface="Lexend"/>
                <a:sym typeface="Lexend"/>
              </a:rPr>
              <a:t>Fuerte dependencia de ROS, lo que aumenta la complejidad tanto de mantenimiento como de uso.</a:t>
            </a:r>
            <a:endParaRPr>
              <a:latin typeface="Lexend"/>
              <a:ea typeface="Lexend"/>
              <a:cs typeface="Lexend"/>
              <a:sym typeface="Lexend"/>
            </a:endParaRPr>
          </a:p>
        </p:txBody>
      </p:sp>
      <p:sp>
        <p:nvSpPr>
          <p:cNvPr id="224" name="Google Shape;224;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Resumen</a:t>
            </a:r>
            <a:endParaRPr>
              <a:latin typeface="Lexend"/>
              <a:ea typeface="Lexend"/>
              <a:cs typeface="Lexend"/>
              <a:sym typeface="Lexend"/>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latin typeface="Lexend"/>
                <a:ea typeface="Lexend"/>
                <a:cs typeface="Lexend"/>
                <a:sym typeface="Lexend"/>
              </a:rPr>
              <a:t>Se buscó agregar un Crazyflie 2.0 como agente al ecosistema Robotat con el objetivo de controlar </a:t>
            </a:r>
            <a:r>
              <a:rPr lang="es">
                <a:latin typeface="Lexend"/>
                <a:ea typeface="Lexend"/>
                <a:cs typeface="Lexend"/>
                <a:sym typeface="Lexend"/>
              </a:rPr>
              <a:t>enjambres</a:t>
            </a:r>
            <a:r>
              <a:rPr lang="es">
                <a:latin typeface="Lexend"/>
                <a:ea typeface="Lexend"/>
                <a:cs typeface="Lexend"/>
                <a:sym typeface="Lexend"/>
              </a:rPr>
              <a:t> de drones utilizando el sistema de captura de </a:t>
            </a:r>
            <a:r>
              <a:rPr lang="es">
                <a:latin typeface="Lexend"/>
                <a:ea typeface="Lexend"/>
                <a:cs typeface="Lexend"/>
                <a:sym typeface="Lexend"/>
              </a:rPr>
              <a:t>movimiento</a:t>
            </a:r>
            <a:r>
              <a:rPr lang="es">
                <a:latin typeface="Lexend"/>
                <a:ea typeface="Lexend"/>
                <a:cs typeface="Lexend"/>
                <a:sym typeface="Lexend"/>
              </a:rPr>
              <a:t> Optitrack como marco de referencia para estimar su posición.</a:t>
            </a:r>
            <a:endParaRPr>
              <a:latin typeface="Lexend"/>
              <a:ea typeface="Lexend"/>
              <a:cs typeface="Lexend"/>
              <a:sym typeface="Lexend"/>
            </a:endParaRPr>
          </a:p>
          <a:p>
            <a:pPr indent="0" lvl="0" marL="0" rtl="0" algn="just">
              <a:spcBef>
                <a:spcPts val="1200"/>
              </a:spcBef>
              <a:spcAft>
                <a:spcPts val="1200"/>
              </a:spcAft>
              <a:buNone/>
            </a:pPr>
            <a:r>
              <a:rPr lang="es">
                <a:latin typeface="Lexend"/>
                <a:ea typeface="Lexend"/>
                <a:cs typeface="Lexend"/>
                <a:sym typeface="Lexend"/>
              </a:rPr>
              <a:t>Para conseguir esto se evaluaron alternativas ya existentes así como se propuso una arquitectura que utiliza recursos y herramientas que son </a:t>
            </a:r>
            <a:r>
              <a:rPr lang="es">
                <a:latin typeface="Lexend"/>
                <a:ea typeface="Lexend"/>
                <a:cs typeface="Lexend"/>
                <a:sym typeface="Lexend"/>
              </a:rPr>
              <a:t>fáciles</a:t>
            </a:r>
            <a:r>
              <a:rPr lang="es">
                <a:latin typeface="Lexend"/>
                <a:ea typeface="Lexend"/>
                <a:cs typeface="Lexend"/>
                <a:sym typeface="Lexend"/>
              </a:rPr>
              <a:t> de adquirir o con las cuales ya se cuentan en el ecosistema para habilitar al dron como un nuevo agente.</a:t>
            </a:r>
            <a:endParaRPr>
              <a:latin typeface="Lexend"/>
              <a:ea typeface="Lexend"/>
              <a:cs typeface="Lexend"/>
              <a:sym typeface="Lexend"/>
            </a:endParaRPr>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Prototipo</a:t>
            </a:r>
            <a:endParaRPr>
              <a:latin typeface="Lexend"/>
              <a:ea typeface="Lexend"/>
              <a:cs typeface="Lexend"/>
              <a:sym typeface="Lexend"/>
            </a:endParaRPr>
          </a:p>
        </p:txBody>
      </p:sp>
      <p:sp>
        <p:nvSpPr>
          <p:cNvPr id="230" name="Google Shape;230;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31" name="Google Shape;231;p32"/>
          <p:cNvPicPr preferRelativeResize="0"/>
          <p:nvPr/>
        </p:nvPicPr>
        <p:blipFill>
          <a:blip r:embed="rId3">
            <a:alphaModFix/>
          </a:blip>
          <a:stretch>
            <a:fillRect/>
          </a:stretch>
        </p:blipFill>
        <p:spPr>
          <a:xfrm>
            <a:off x="1703863" y="1853850"/>
            <a:ext cx="5739884" cy="29848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Deck WiFi para un Crazyflie 2.X. (2)(3)</a:t>
            </a:r>
            <a:endParaRPr>
              <a:latin typeface="Lexend"/>
              <a:ea typeface="Lexend"/>
              <a:cs typeface="Lexend"/>
              <a:sym typeface="Lexend"/>
            </a:endParaRPr>
          </a:p>
        </p:txBody>
      </p:sp>
      <p:pic>
        <p:nvPicPr>
          <p:cNvPr id="237" name="Google Shape;237;p33"/>
          <p:cNvPicPr preferRelativeResize="0"/>
          <p:nvPr/>
        </p:nvPicPr>
        <p:blipFill rotWithShape="1">
          <a:blip r:embed="rId3">
            <a:alphaModFix/>
          </a:blip>
          <a:srcRect b="0" l="0" r="0" t="14104"/>
          <a:stretch/>
        </p:blipFill>
        <p:spPr>
          <a:xfrm>
            <a:off x="4827950" y="2400738"/>
            <a:ext cx="2549648" cy="2083248"/>
          </a:xfrm>
          <a:prstGeom prst="rect">
            <a:avLst/>
          </a:prstGeom>
          <a:noFill/>
          <a:ln>
            <a:noFill/>
          </a:ln>
        </p:spPr>
      </p:pic>
      <p:pic>
        <p:nvPicPr>
          <p:cNvPr id="238" name="Google Shape;238;p33"/>
          <p:cNvPicPr preferRelativeResize="0"/>
          <p:nvPr/>
        </p:nvPicPr>
        <p:blipFill>
          <a:blip r:embed="rId4">
            <a:alphaModFix/>
          </a:blip>
          <a:stretch>
            <a:fillRect/>
          </a:stretch>
        </p:blipFill>
        <p:spPr>
          <a:xfrm>
            <a:off x="1764875" y="2229725"/>
            <a:ext cx="2327499" cy="2425277"/>
          </a:xfrm>
          <a:prstGeom prst="rect">
            <a:avLst/>
          </a:prstGeom>
          <a:noFill/>
          <a:ln>
            <a:noFill/>
          </a:ln>
        </p:spPr>
      </p:pic>
      <p:sp>
        <p:nvSpPr>
          <p:cNvPr id="239" name="Google Shape;239;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Métrica</a:t>
            </a:r>
            <a:r>
              <a:rPr lang="es">
                <a:latin typeface="Lexend"/>
                <a:ea typeface="Lexend"/>
                <a:cs typeface="Lexend"/>
                <a:sym typeface="Lexend"/>
              </a:rPr>
              <a:t> de </a:t>
            </a:r>
            <a:r>
              <a:rPr lang="es">
                <a:latin typeface="Lexend"/>
                <a:ea typeface="Lexend"/>
                <a:cs typeface="Lexend"/>
                <a:sym typeface="Lexend"/>
              </a:rPr>
              <a:t>Evaluación</a:t>
            </a:r>
            <a:endParaRPr>
              <a:latin typeface="Lexend"/>
              <a:ea typeface="Lexend"/>
              <a:cs typeface="Lexend"/>
              <a:sym typeface="Lexend"/>
            </a:endParaRPr>
          </a:p>
        </p:txBody>
      </p:sp>
      <p:sp>
        <p:nvSpPr>
          <p:cNvPr id="245" name="Google Shape;245;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Font typeface="Lexend"/>
              <a:buChar char="●"/>
            </a:pPr>
            <a:r>
              <a:rPr lang="es">
                <a:latin typeface="Lexend"/>
                <a:ea typeface="Lexend"/>
                <a:cs typeface="Lexend"/>
                <a:sym typeface="Lexend"/>
              </a:rPr>
              <a:t>El deck no debía sobrepasar los 15 gramos.</a:t>
            </a:r>
            <a:endParaRPr>
              <a:latin typeface="Lexend"/>
              <a:ea typeface="Lexend"/>
              <a:cs typeface="Lexend"/>
              <a:sym typeface="Lexend"/>
            </a:endParaRPr>
          </a:p>
          <a:p>
            <a:pPr indent="-311150" lvl="0" marL="457200" rtl="0" algn="just">
              <a:spcBef>
                <a:spcPts val="0"/>
              </a:spcBef>
              <a:spcAft>
                <a:spcPts val="0"/>
              </a:spcAft>
              <a:buSzPts val="1300"/>
              <a:buFont typeface="Lexend"/>
              <a:buChar char="●"/>
            </a:pPr>
            <a:r>
              <a:rPr lang="es">
                <a:latin typeface="Lexend"/>
                <a:ea typeface="Lexend"/>
                <a:cs typeface="Lexend"/>
                <a:sym typeface="Lexend"/>
              </a:rPr>
              <a:t>El tamaño de la placa vista de frente debe ser de 28 x 26 mm.</a:t>
            </a:r>
            <a:endParaRPr>
              <a:latin typeface="Lexend"/>
              <a:ea typeface="Lexend"/>
              <a:cs typeface="Lexend"/>
              <a:sym typeface="Lexend"/>
            </a:endParaRPr>
          </a:p>
          <a:p>
            <a:pPr indent="-311150" lvl="0" marL="457200" rtl="0" algn="just">
              <a:spcBef>
                <a:spcPts val="0"/>
              </a:spcBef>
              <a:spcAft>
                <a:spcPts val="0"/>
              </a:spcAft>
              <a:buSzPts val="1300"/>
              <a:buFont typeface="Lexend"/>
              <a:buChar char="●"/>
            </a:pPr>
            <a:r>
              <a:rPr lang="es">
                <a:latin typeface="Lexend"/>
                <a:ea typeface="Lexend"/>
                <a:cs typeface="Lexend"/>
                <a:sym typeface="Lexend"/>
              </a:rPr>
              <a:t>El microcontrolador debe tener una </a:t>
            </a:r>
            <a:r>
              <a:rPr lang="es">
                <a:latin typeface="Lexend"/>
                <a:ea typeface="Lexend"/>
                <a:cs typeface="Lexend"/>
                <a:sym typeface="Lexend"/>
              </a:rPr>
              <a:t>salida</a:t>
            </a:r>
            <a:r>
              <a:rPr lang="es">
                <a:latin typeface="Lexend"/>
                <a:ea typeface="Lexend"/>
                <a:cs typeface="Lexend"/>
                <a:sym typeface="Lexend"/>
              </a:rPr>
              <a:t> en sus pines de 3.7V y no consumir más de 380mA. </a:t>
            </a:r>
            <a:endParaRPr>
              <a:latin typeface="Lexend"/>
              <a:ea typeface="Lexend"/>
              <a:cs typeface="Lexend"/>
              <a:sym typeface="Lexend"/>
            </a:endParaRPr>
          </a:p>
        </p:txBody>
      </p:sp>
      <p:sp>
        <p:nvSpPr>
          <p:cNvPr id="246" name="Google Shape;246;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Limitaciones de Peso</a:t>
            </a:r>
            <a:endParaRPr>
              <a:latin typeface="Lexend"/>
              <a:ea typeface="Lexend"/>
              <a:cs typeface="Lexend"/>
              <a:sym typeface="Lexend"/>
            </a:endParaRPr>
          </a:p>
        </p:txBody>
      </p:sp>
      <p:pic>
        <p:nvPicPr>
          <p:cNvPr id="252" name="Google Shape;252;p35"/>
          <p:cNvPicPr preferRelativeResize="0"/>
          <p:nvPr/>
        </p:nvPicPr>
        <p:blipFill>
          <a:blip r:embed="rId3">
            <a:alphaModFix/>
          </a:blip>
          <a:stretch>
            <a:fillRect/>
          </a:stretch>
        </p:blipFill>
        <p:spPr>
          <a:xfrm>
            <a:off x="3505049" y="1930050"/>
            <a:ext cx="1963406" cy="2771226"/>
          </a:xfrm>
          <a:prstGeom prst="rect">
            <a:avLst/>
          </a:prstGeom>
          <a:noFill/>
          <a:ln>
            <a:noFill/>
          </a:ln>
        </p:spPr>
      </p:pic>
      <p:pic>
        <p:nvPicPr>
          <p:cNvPr id="253" name="Google Shape;253;p35"/>
          <p:cNvPicPr preferRelativeResize="0"/>
          <p:nvPr/>
        </p:nvPicPr>
        <p:blipFill>
          <a:blip r:embed="rId4">
            <a:alphaModFix/>
          </a:blip>
          <a:stretch>
            <a:fillRect/>
          </a:stretch>
        </p:blipFill>
        <p:spPr>
          <a:xfrm>
            <a:off x="1367175" y="1930050"/>
            <a:ext cx="1907927" cy="2771226"/>
          </a:xfrm>
          <a:prstGeom prst="rect">
            <a:avLst/>
          </a:prstGeom>
          <a:noFill/>
          <a:ln>
            <a:noFill/>
          </a:ln>
        </p:spPr>
      </p:pic>
      <p:pic>
        <p:nvPicPr>
          <p:cNvPr id="254" name="Google Shape;254;p35"/>
          <p:cNvPicPr preferRelativeResize="0"/>
          <p:nvPr/>
        </p:nvPicPr>
        <p:blipFill>
          <a:blip r:embed="rId5">
            <a:alphaModFix/>
          </a:blip>
          <a:stretch>
            <a:fillRect/>
          </a:stretch>
        </p:blipFill>
        <p:spPr>
          <a:xfrm>
            <a:off x="5698403" y="1930050"/>
            <a:ext cx="2078423" cy="2771226"/>
          </a:xfrm>
          <a:prstGeom prst="rect">
            <a:avLst/>
          </a:prstGeom>
          <a:noFill/>
          <a:ln>
            <a:noFill/>
          </a:ln>
        </p:spPr>
      </p:pic>
      <p:sp>
        <p:nvSpPr>
          <p:cNvPr id="255" name="Google Shape;255;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Desarrollo de Firmware para un ESP8266</a:t>
            </a:r>
            <a:endParaRPr>
              <a:latin typeface="Lexend"/>
              <a:ea typeface="Lexend"/>
              <a:cs typeface="Lexend"/>
              <a:sym typeface="Lexend"/>
            </a:endParaRPr>
          </a:p>
        </p:txBody>
      </p:sp>
      <p:sp>
        <p:nvSpPr>
          <p:cNvPr id="261" name="Google Shape;261;p36"/>
          <p:cNvSpPr txBox="1"/>
          <p:nvPr>
            <p:ph idx="1" type="body"/>
          </p:nvPr>
        </p:nvSpPr>
        <p:spPr>
          <a:xfrm>
            <a:off x="729450" y="2078875"/>
            <a:ext cx="3893700" cy="2261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Font typeface="Lexend"/>
              <a:buChar char="●"/>
            </a:pPr>
            <a:r>
              <a:rPr lang="es">
                <a:latin typeface="Lexend"/>
                <a:ea typeface="Lexend"/>
                <a:cs typeface="Lexend"/>
                <a:sym typeface="Lexend"/>
              </a:rPr>
              <a:t>Establecer comunicación con el servidor TCP.</a:t>
            </a:r>
            <a:endParaRPr>
              <a:latin typeface="Lexend"/>
              <a:ea typeface="Lexend"/>
              <a:cs typeface="Lexend"/>
              <a:sym typeface="Lexend"/>
            </a:endParaRPr>
          </a:p>
          <a:p>
            <a:pPr indent="-311150" lvl="0" marL="457200" rtl="0" algn="just">
              <a:spcBef>
                <a:spcPts val="0"/>
              </a:spcBef>
              <a:spcAft>
                <a:spcPts val="0"/>
              </a:spcAft>
              <a:buSzPts val="1300"/>
              <a:buFont typeface="Lexend"/>
              <a:buChar char="●"/>
            </a:pPr>
            <a:r>
              <a:rPr lang="es">
                <a:latin typeface="Lexend"/>
                <a:ea typeface="Lexend"/>
                <a:cs typeface="Lexend"/>
                <a:sym typeface="Lexend"/>
              </a:rPr>
              <a:t>Solicitar y deserializar JSON.</a:t>
            </a:r>
            <a:endParaRPr>
              <a:latin typeface="Lexend"/>
              <a:ea typeface="Lexend"/>
              <a:cs typeface="Lexend"/>
              <a:sym typeface="Lexend"/>
            </a:endParaRPr>
          </a:p>
          <a:p>
            <a:pPr indent="-311150" lvl="0" marL="457200" rtl="0" algn="just">
              <a:spcBef>
                <a:spcPts val="0"/>
              </a:spcBef>
              <a:spcAft>
                <a:spcPts val="0"/>
              </a:spcAft>
              <a:buSzPts val="1300"/>
              <a:buFont typeface="Lexend"/>
              <a:buChar char="●"/>
            </a:pPr>
            <a:r>
              <a:rPr lang="es">
                <a:latin typeface="Lexend"/>
                <a:ea typeface="Lexend"/>
                <a:cs typeface="Lexend"/>
                <a:sym typeface="Lexend"/>
              </a:rPr>
              <a:t>Pasar los datos a  una estructura “</a:t>
            </a:r>
            <a:r>
              <a:rPr i="1" lang="es">
                <a:latin typeface="Lexend"/>
                <a:ea typeface="Lexend"/>
                <a:cs typeface="Lexend"/>
                <a:sym typeface="Lexend"/>
              </a:rPr>
              <a:t>Position”</a:t>
            </a:r>
            <a:r>
              <a:rPr lang="es">
                <a:latin typeface="Lexend"/>
                <a:ea typeface="Lexend"/>
                <a:cs typeface="Lexend"/>
                <a:sym typeface="Lexend"/>
              </a:rPr>
              <a:t>.</a:t>
            </a:r>
            <a:endParaRPr>
              <a:latin typeface="Lexend"/>
              <a:ea typeface="Lexend"/>
              <a:cs typeface="Lexend"/>
              <a:sym typeface="Lexend"/>
            </a:endParaRPr>
          </a:p>
          <a:p>
            <a:pPr indent="-311150" lvl="0" marL="457200" rtl="0" algn="just">
              <a:spcBef>
                <a:spcPts val="0"/>
              </a:spcBef>
              <a:spcAft>
                <a:spcPts val="0"/>
              </a:spcAft>
              <a:buSzPts val="1300"/>
              <a:buFont typeface="Lexend"/>
              <a:buChar char="●"/>
            </a:pPr>
            <a:r>
              <a:rPr lang="es">
                <a:latin typeface="Lexend"/>
                <a:ea typeface="Lexend"/>
                <a:cs typeface="Lexend"/>
                <a:sym typeface="Lexend"/>
              </a:rPr>
              <a:t>Serializar</a:t>
            </a:r>
            <a:r>
              <a:rPr lang="es">
                <a:latin typeface="Lexend"/>
                <a:ea typeface="Lexend"/>
                <a:cs typeface="Lexend"/>
                <a:sym typeface="Lexend"/>
              </a:rPr>
              <a:t> datos y enviarlos por medio de UART utilizando CPX.</a:t>
            </a:r>
            <a:endParaRPr>
              <a:latin typeface="Lexend"/>
              <a:ea typeface="Lexend"/>
              <a:cs typeface="Lexend"/>
              <a:sym typeface="Lexend"/>
            </a:endParaRPr>
          </a:p>
        </p:txBody>
      </p:sp>
      <p:sp>
        <p:nvSpPr>
          <p:cNvPr id="262" name="Google Shape;262;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Conexión TCP</a:t>
            </a:r>
            <a:endParaRPr>
              <a:latin typeface="Lexend"/>
              <a:ea typeface="Lexend"/>
              <a:cs typeface="Lexend"/>
              <a:sym typeface="Lexend"/>
            </a:endParaRPr>
          </a:p>
        </p:txBody>
      </p:sp>
      <p:sp>
        <p:nvSpPr>
          <p:cNvPr id="268" name="Google Shape;268;p37"/>
          <p:cNvSpPr txBox="1"/>
          <p:nvPr>
            <p:ph idx="1" type="body"/>
          </p:nvPr>
        </p:nvSpPr>
        <p:spPr>
          <a:xfrm>
            <a:off x="729450" y="2078875"/>
            <a:ext cx="29445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a:latin typeface="Lexend"/>
                <a:ea typeface="Lexend"/>
                <a:cs typeface="Lexend"/>
                <a:sym typeface="Lexend"/>
              </a:rPr>
              <a:t>Se </a:t>
            </a:r>
            <a:r>
              <a:rPr lang="es">
                <a:latin typeface="Lexend"/>
                <a:ea typeface="Lexend"/>
                <a:cs typeface="Lexend"/>
                <a:sym typeface="Lexend"/>
              </a:rPr>
              <a:t>utilizó</a:t>
            </a:r>
            <a:r>
              <a:rPr lang="es">
                <a:latin typeface="Lexend"/>
                <a:ea typeface="Lexend"/>
                <a:cs typeface="Lexend"/>
                <a:sym typeface="Lexend"/>
              </a:rPr>
              <a:t> la </a:t>
            </a:r>
            <a:r>
              <a:rPr lang="es">
                <a:latin typeface="Lexend"/>
                <a:ea typeface="Lexend"/>
                <a:cs typeface="Lexend"/>
                <a:sym typeface="Lexend"/>
              </a:rPr>
              <a:t>librería</a:t>
            </a:r>
            <a:r>
              <a:rPr lang="es">
                <a:latin typeface="Lexend"/>
                <a:ea typeface="Lexend"/>
                <a:cs typeface="Lexend"/>
                <a:sym typeface="Lexend"/>
              </a:rPr>
              <a:t> </a:t>
            </a:r>
            <a:r>
              <a:rPr i="1" lang="es">
                <a:latin typeface="Lexend"/>
                <a:ea typeface="Lexend"/>
                <a:cs typeface="Lexend"/>
                <a:sym typeface="Lexend"/>
              </a:rPr>
              <a:t>“ESP8266WiFi.h”</a:t>
            </a:r>
            <a:endParaRPr i="1">
              <a:latin typeface="Lexend"/>
              <a:ea typeface="Lexend"/>
              <a:cs typeface="Lexend"/>
              <a:sym typeface="Lexend"/>
            </a:endParaRPr>
          </a:p>
          <a:p>
            <a:pPr indent="-304958" lvl="0" marL="457200" rtl="0" algn="just">
              <a:spcBef>
                <a:spcPts val="1200"/>
              </a:spcBef>
              <a:spcAft>
                <a:spcPts val="0"/>
              </a:spcAft>
              <a:buSzPct val="100000"/>
              <a:buFont typeface="Lexend"/>
              <a:buChar char="●"/>
            </a:pPr>
            <a:r>
              <a:rPr lang="es">
                <a:latin typeface="Lexend"/>
                <a:ea typeface="Lexend"/>
                <a:cs typeface="Lexend"/>
                <a:sym typeface="Lexend"/>
              </a:rPr>
              <a:t>Se declara el SSID, contraseña, host y puerto a utilizar.</a:t>
            </a:r>
            <a:endParaRPr>
              <a:latin typeface="Lexend"/>
              <a:ea typeface="Lexend"/>
              <a:cs typeface="Lexend"/>
              <a:sym typeface="Lexend"/>
            </a:endParaRPr>
          </a:p>
          <a:p>
            <a:pPr indent="-304958" lvl="0" marL="457200" rtl="0" algn="just">
              <a:spcBef>
                <a:spcPts val="0"/>
              </a:spcBef>
              <a:spcAft>
                <a:spcPts val="0"/>
              </a:spcAft>
              <a:buSzPct val="100000"/>
              <a:buFont typeface="Lexend"/>
              <a:buChar char="●"/>
            </a:pPr>
            <a:r>
              <a:rPr lang="es">
                <a:latin typeface="Lexend"/>
                <a:ea typeface="Lexend"/>
                <a:cs typeface="Lexend"/>
                <a:sym typeface="Lexend"/>
              </a:rPr>
              <a:t>Se conecta a la red WiFI.</a:t>
            </a:r>
            <a:endParaRPr>
              <a:latin typeface="Lexend"/>
              <a:ea typeface="Lexend"/>
              <a:cs typeface="Lexend"/>
              <a:sym typeface="Lexend"/>
            </a:endParaRPr>
          </a:p>
          <a:p>
            <a:pPr indent="-304958" lvl="0" marL="457200" rtl="0" algn="just">
              <a:spcBef>
                <a:spcPts val="0"/>
              </a:spcBef>
              <a:spcAft>
                <a:spcPts val="0"/>
              </a:spcAft>
              <a:buSzPct val="100000"/>
              <a:buFont typeface="Lexend"/>
              <a:buChar char="●"/>
            </a:pPr>
            <a:r>
              <a:rPr lang="es">
                <a:latin typeface="Lexend"/>
                <a:ea typeface="Lexend"/>
                <a:cs typeface="Lexend"/>
                <a:sym typeface="Lexend"/>
              </a:rPr>
              <a:t>Se crea una conexión con el servidor y se declara el objeto </a:t>
            </a:r>
            <a:r>
              <a:rPr i="1" lang="es">
                <a:latin typeface="Lexend"/>
                <a:ea typeface="Lexend"/>
                <a:cs typeface="Lexend"/>
                <a:sym typeface="Lexend"/>
              </a:rPr>
              <a:t>WiFiClient.</a:t>
            </a:r>
            <a:endParaRPr i="1">
              <a:latin typeface="Lexend"/>
              <a:ea typeface="Lexend"/>
              <a:cs typeface="Lexend"/>
              <a:sym typeface="Lexend"/>
            </a:endParaRPr>
          </a:p>
          <a:p>
            <a:pPr indent="-304958" lvl="0" marL="457200" rtl="0" algn="just">
              <a:spcBef>
                <a:spcPts val="0"/>
              </a:spcBef>
              <a:spcAft>
                <a:spcPts val="0"/>
              </a:spcAft>
              <a:buSzPct val="100000"/>
              <a:buFont typeface="Lexend"/>
              <a:buChar char="●"/>
            </a:pPr>
            <a:r>
              <a:rPr lang="es">
                <a:latin typeface="Lexend"/>
                <a:ea typeface="Lexend"/>
                <a:cs typeface="Lexend"/>
                <a:sym typeface="Lexend"/>
              </a:rPr>
              <a:t>La conexión </a:t>
            </a:r>
            <a:r>
              <a:rPr lang="es">
                <a:latin typeface="Lexend"/>
                <a:ea typeface="Lexend"/>
                <a:cs typeface="Lexend"/>
                <a:sym typeface="Lexend"/>
              </a:rPr>
              <a:t>está</a:t>
            </a:r>
            <a:r>
              <a:rPr lang="es">
                <a:latin typeface="Lexend"/>
                <a:ea typeface="Lexend"/>
                <a:cs typeface="Lexend"/>
                <a:sym typeface="Lexend"/>
              </a:rPr>
              <a:t> terminada y se puede empezar a enviar o recibir información.</a:t>
            </a:r>
            <a:endParaRPr>
              <a:latin typeface="Lexend"/>
              <a:ea typeface="Lexend"/>
              <a:cs typeface="Lexend"/>
              <a:sym typeface="Lexend"/>
            </a:endParaRPr>
          </a:p>
        </p:txBody>
      </p:sp>
      <p:pic>
        <p:nvPicPr>
          <p:cNvPr id="269" name="Google Shape;269;p37"/>
          <p:cNvPicPr preferRelativeResize="0"/>
          <p:nvPr/>
        </p:nvPicPr>
        <p:blipFill>
          <a:blip r:embed="rId3">
            <a:alphaModFix/>
          </a:blip>
          <a:stretch>
            <a:fillRect/>
          </a:stretch>
        </p:blipFill>
        <p:spPr>
          <a:xfrm>
            <a:off x="4789125" y="2078875"/>
            <a:ext cx="3629025" cy="1066800"/>
          </a:xfrm>
          <a:prstGeom prst="rect">
            <a:avLst/>
          </a:prstGeom>
          <a:noFill/>
          <a:ln>
            <a:noFill/>
          </a:ln>
        </p:spPr>
      </p:pic>
      <p:pic>
        <p:nvPicPr>
          <p:cNvPr id="270" name="Google Shape;270;p37"/>
          <p:cNvPicPr preferRelativeResize="0"/>
          <p:nvPr/>
        </p:nvPicPr>
        <p:blipFill>
          <a:blip r:embed="rId4">
            <a:alphaModFix/>
          </a:blip>
          <a:stretch>
            <a:fillRect/>
          </a:stretch>
        </p:blipFill>
        <p:spPr>
          <a:xfrm>
            <a:off x="4789131" y="3428325"/>
            <a:ext cx="3629025" cy="991003"/>
          </a:xfrm>
          <a:prstGeom prst="rect">
            <a:avLst/>
          </a:prstGeom>
          <a:noFill/>
          <a:ln>
            <a:noFill/>
          </a:ln>
        </p:spPr>
      </p:pic>
      <p:sp>
        <p:nvSpPr>
          <p:cNvPr id="271" name="Google Shape;271;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Deserialización de un JSON</a:t>
            </a:r>
            <a:endParaRPr>
              <a:latin typeface="Lexend"/>
              <a:ea typeface="Lexend"/>
              <a:cs typeface="Lexend"/>
              <a:sym typeface="Lexend"/>
            </a:endParaRPr>
          </a:p>
        </p:txBody>
      </p:sp>
      <p:sp>
        <p:nvSpPr>
          <p:cNvPr id="277" name="Google Shape;277;p38"/>
          <p:cNvSpPr txBox="1"/>
          <p:nvPr>
            <p:ph idx="1" type="body"/>
          </p:nvPr>
        </p:nvSpPr>
        <p:spPr>
          <a:xfrm>
            <a:off x="729450" y="2078875"/>
            <a:ext cx="3087300" cy="2768700"/>
          </a:xfrm>
          <a:prstGeom prst="rect">
            <a:avLst/>
          </a:prstGeom>
        </p:spPr>
        <p:txBody>
          <a:bodyPr anchorCtr="0" anchor="t" bIns="91425" lIns="91425" spcFirstLastPara="1" rIns="91425" wrap="square" tIns="91425">
            <a:normAutofit fontScale="62500" lnSpcReduction="20000"/>
          </a:bodyPr>
          <a:lstStyle/>
          <a:p>
            <a:pPr indent="0" lvl="0" marL="0" rtl="0" algn="just">
              <a:spcBef>
                <a:spcPts val="0"/>
              </a:spcBef>
              <a:spcAft>
                <a:spcPts val="0"/>
              </a:spcAft>
              <a:buNone/>
            </a:pPr>
            <a:r>
              <a:rPr lang="es">
                <a:latin typeface="Lexend"/>
                <a:ea typeface="Lexend"/>
                <a:cs typeface="Lexend"/>
                <a:sym typeface="Lexend"/>
              </a:rPr>
              <a:t>Se utilizó la librería </a:t>
            </a:r>
            <a:r>
              <a:rPr i="1" lang="es">
                <a:latin typeface="Lexend"/>
                <a:ea typeface="Lexend"/>
                <a:cs typeface="Lexend"/>
                <a:sym typeface="Lexend"/>
              </a:rPr>
              <a:t>“ArduinoJson.h”</a:t>
            </a:r>
            <a:endParaRPr i="1">
              <a:latin typeface="Lexend"/>
              <a:ea typeface="Lexend"/>
              <a:cs typeface="Lexend"/>
              <a:sym typeface="Lexend"/>
            </a:endParaRPr>
          </a:p>
          <a:p>
            <a:pPr indent="-280193" lvl="0" marL="457200" rtl="0" algn="just">
              <a:spcBef>
                <a:spcPts val="1200"/>
              </a:spcBef>
              <a:spcAft>
                <a:spcPts val="0"/>
              </a:spcAft>
              <a:buSzPct val="100000"/>
              <a:buFont typeface="Lexend"/>
              <a:buChar char="●"/>
            </a:pPr>
            <a:r>
              <a:rPr lang="es">
                <a:latin typeface="Lexend"/>
                <a:ea typeface="Lexend"/>
                <a:cs typeface="Lexend"/>
                <a:sym typeface="Lexend"/>
              </a:rPr>
              <a:t>Se declara una variable tipo </a:t>
            </a:r>
            <a:r>
              <a:rPr i="1" lang="es">
                <a:latin typeface="Lexend"/>
                <a:ea typeface="Lexend"/>
                <a:cs typeface="Lexend"/>
                <a:sym typeface="Lexend"/>
              </a:rPr>
              <a:t>StaticJsonDocument </a:t>
            </a:r>
            <a:r>
              <a:rPr lang="es">
                <a:latin typeface="Lexend"/>
                <a:ea typeface="Lexend"/>
                <a:cs typeface="Lexend"/>
                <a:sym typeface="Lexend"/>
              </a:rPr>
              <a:t>especificando el tamaño en </a:t>
            </a:r>
            <a:r>
              <a:rPr lang="es">
                <a:latin typeface="Lexend"/>
                <a:ea typeface="Lexend"/>
                <a:cs typeface="Lexend"/>
                <a:sym typeface="Lexend"/>
              </a:rPr>
              <a:t>memoria</a:t>
            </a:r>
            <a:r>
              <a:rPr lang="es">
                <a:latin typeface="Lexend"/>
                <a:ea typeface="Lexend"/>
                <a:cs typeface="Lexend"/>
                <a:sym typeface="Lexend"/>
              </a:rPr>
              <a:t>.</a:t>
            </a:r>
            <a:endParaRPr>
              <a:latin typeface="Lexend"/>
              <a:ea typeface="Lexend"/>
              <a:cs typeface="Lexend"/>
              <a:sym typeface="Lexend"/>
            </a:endParaRPr>
          </a:p>
          <a:p>
            <a:pPr indent="-280193" lvl="0" marL="457200" rtl="0" algn="just">
              <a:spcBef>
                <a:spcPts val="0"/>
              </a:spcBef>
              <a:spcAft>
                <a:spcPts val="0"/>
              </a:spcAft>
              <a:buSzPct val="100000"/>
              <a:buFont typeface="Lexend"/>
              <a:buChar char="●"/>
            </a:pPr>
            <a:r>
              <a:rPr lang="es">
                <a:latin typeface="Lexend"/>
                <a:ea typeface="Lexend"/>
                <a:cs typeface="Lexend"/>
                <a:sym typeface="Lexend"/>
              </a:rPr>
              <a:t>Se lee el buffer del microcontrolador hasta que se encuentre la coincidencia </a:t>
            </a:r>
            <a:r>
              <a:rPr i="1" lang="es">
                <a:latin typeface="Lexend"/>
                <a:ea typeface="Lexend"/>
                <a:cs typeface="Lexend"/>
                <a:sym typeface="Lexend"/>
              </a:rPr>
              <a:t>“}” </a:t>
            </a:r>
            <a:r>
              <a:rPr lang="es">
                <a:latin typeface="Lexend"/>
                <a:ea typeface="Lexend"/>
                <a:cs typeface="Lexend"/>
                <a:sym typeface="Lexend"/>
              </a:rPr>
              <a:t>utilizando la función </a:t>
            </a:r>
            <a:r>
              <a:rPr i="1" lang="es">
                <a:latin typeface="Lexend"/>
                <a:ea typeface="Lexend"/>
                <a:cs typeface="Lexend"/>
                <a:sym typeface="Lexend"/>
              </a:rPr>
              <a:t>“client.readStringUntil” </a:t>
            </a:r>
            <a:r>
              <a:rPr lang="es">
                <a:latin typeface="Lexend"/>
                <a:ea typeface="Lexend"/>
                <a:cs typeface="Lexend"/>
                <a:sym typeface="Lexend"/>
              </a:rPr>
              <a:t>y se guarda en un variable tipo </a:t>
            </a:r>
            <a:r>
              <a:rPr i="1" lang="es">
                <a:latin typeface="Lexend"/>
                <a:ea typeface="Lexend"/>
                <a:cs typeface="Lexend"/>
                <a:sym typeface="Lexend"/>
              </a:rPr>
              <a:t>String</a:t>
            </a:r>
            <a:r>
              <a:rPr lang="es">
                <a:latin typeface="Lexend"/>
                <a:ea typeface="Lexend"/>
                <a:cs typeface="Lexend"/>
                <a:sym typeface="Lexend"/>
              </a:rPr>
              <a:t>.</a:t>
            </a:r>
            <a:endParaRPr>
              <a:latin typeface="Lexend"/>
              <a:ea typeface="Lexend"/>
              <a:cs typeface="Lexend"/>
              <a:sym typeface="Lexend"/>
            </a:endParaRPr>
          </a:p>
          <a:p>
            <a:pPr indent="-280193" lvl="0" marL="457200" rtl="0" algn="just">
              <a:spcBef>
                <a:spcPts val="0"/>
              </a:spcBef>
              <a:spcAft>
                <a:spcPts val="0"/>
              </a:spcAft>
              <a:buSzPct val="100000"/>
              <a:buFont typeface="Lexend"/>
              <a:buChar char="●"/>
            </a:pPr>
            <a:r>
              <a:rPr lang="es">
                <a:latin typeface="Lexend"/>
                <a:ea typeface="Lexend"/>
                <a:cs typeface="Lexend"/>
                <a:sym typeface="Lexend"/>
              </a:rPr>
              <a:t>Utilizando la función </a:t>
            </a:r>
            <a:r>
              <a:rPr i="1" lang="es">
                <a:latin typeface="Lexend"/>
                <a:ea typeface="Lexend"/>
                <a:cs typeface="Lexend"/>
                <a:sym typeface="Lexend"/>
              </a:rPr>
              <a:t>deserializeJson </a:t>
            </a:r>
            <a:r>
              <a:rPr lang="es">
                <a:latin typeface="Lexend"/>
                <a:ea typeface="Lexend"/>
                <a:cs typeface="Lexend"/>
                <a:sym typeface="Lexend"/>
              </a:rPr>
              <a:t>se deserializa el mensaje anterior y se convierte a un JSON donde se puede acceder de manera </a:t>
            </a:r>
            <a:r>
              <a:rPr lang="es">
                <a:latin typeface="Lexend"/>
                <a:ea typeface="Lexend"/>
                <a:cs typeface="Lexend"/>
                <a:sym typeface="Lexend"/>
              </a:rPr>
              <a:t>similar</a:t>
            </a:r>
            <a:r>
              <a:rPr lang="es">
                <a:latin typeface="Lexend"/>
                <a:ea typeface="Lexend"/>
                <a:cs typeface="Lexend"/>
                <a:sym typeface="Lexend"/>
              </a:rPr>
              <a:t> a un diccionario.</a:t>
            </a:r>
            <a:endParaRPr>
              <a:latin typeface="Lexend"/>
              <a:ea typeface="Lexend"/>
              <a:cs typeface="Lexend"/>
              <a:sym typeface="Lexend"/>
            </a:endParaRPr>
          </a:p>
          <a:p>
            <a:pPr indent="-280193" lvl="0" marL="457200" rtl="0" algn="just">
              <a:spcBef>
                <a:spcPts val="0"/>
              </a:spcBef>
              <a:spcAft>
                <a:spcPts val="0"/>
              </a:spcAft>
              <a:buSzPct val="100000"/>
              <a:buFont typeface="Lexend"/>
              <a:buChar char="●"/>
            </a:pPr>
            <a:r>
              <a:rPr lang="es">
                <a:latin typeface="Lexend"/>
                <a:ea typeface="Lexend"/>
                <a:cs typeface="Lexend"/>
                <a:sym typeface="Lexend"/>
              </a:rPr>
              <a:t>Como resultado adicional de llamar a la función </a:t>
            </a:r>
            <a:r>
              <a:rPr i="1" lang="es">
                <a:latin typeface="Lexend"/>
                <a:ea typeface="Lexend"/>
                <a:cs typeface="Lexend"/>
                <a:sym typeface="Lexend"/>
              </a:rPr>
              <a:t>deserializeJson  </a:t>
            </a:r>
            <a:r>
              <a:rPr lang="es">
                <a:latin typeface="Lexend"/>
                <a:ea typeface="Lexend"/>
                <a:cs typeface="Lexend"/>
                <a:sym typeface="Lexend"/>
              </a:rPr>
              <a:t>se obtiene un variable tipo </a:t>
            </a:r>
            <a:r>
              <a:rPr i="1" lang="es">
                <a:latin typeface="Lexend"/>
                <a:ea typeface="Lexend"/>
                <a:cs typeface="Lexend"/>
                <a:sym typeface="Lexend"/>
              </a:rPr>
              <a:t>DeserializationError </a:t>
            </a:r>
            <a:r>
              <a:rPr lang="es">
                <a:latin typeface="Lexend"/>
                <a:ea typeface="Lexend"/>
                <a:cs typeface="Lexend"/>
                <a:sym typeface="Lexend"/>
              </a:rPr>
              <a:t>que se utiliza para determinar se el JSON se guardó correctamente</a:t>
            </a:r>
            <a:r>
              <a:rPr i="1" lang="es">
                <a:latin typeface="Lexend"/>
                <a:ea typeface="Lexend"/>
                <a:cs typeface="Lexend"/>
                <a:sym typeface="Lexend"/>
              </a:rPr>
              <a:t>.</a:t>
            </a:r>
            <a:endParaRPr i="1">
              <a:latin typeface="Lexend"/>
              <a:ea typeface="Lexend"/>
              <a:cs typeface="Lexend"/>
              <a:sym typeface="Lexend"/>
            </a:endParaRPr>
          </a:p>
          <a:p>
            <a:pPr indent="0" lvl="0" marL="0" rtl="0" algn="just">
              <a:spcBef>
                <a:spcPts val="1200"/>
              </a:spcBef>
              <a:spcAft>
                <a:spcPts val="1200"/>
              </a:spcAft>
              <a:buNone/>
            </a:pPr>
            <a:r>
              <a:t/>
            </a:r>
            <a:endParaRPr>
              <a:latin typeface="Lexend"/>
              <a:ea typeface="Lexend"/>
              <a:cs typeface="Lexend"/>
              <a:sym typeface="Lexend"/>
            </a:endParaRPr>
          </a:p>
        </p:txBody>
      </p:sp>
      <p:pic>
        <p:nvPicPr>
          <p:cNvPr id="278" name="Google Shape;278;p38"/>
          <p:cNvPicPr preferRelativeResize="0"/>
          <p:nvPr/>
        </p:nvPicPr>
        <p:blipFill>
          <a:blip r:embed="rId3">
            <a:alphaModFix/>
          </a:blip>
          <a:stretch>
            <a:fillRect/>
          </a:stretch>
        </p:blipFill>
        <p:spPr>
          <a:xfrm>
            <a:off x="5233988" y="2462200"/>
            <a:ext cx="2590800" cy="219075"/>
          </a:xfrm>
          <a:prstGeom prst="rect">
            <a:avLst/>
          </a:prstGeom>
          <a:noFill/>
          <a:ln>
            <a:noFill/>
          </a:ln>
        </p:spPr>
      </p:pic>
      <p:pic>
        <p:nvPicPr>
          <p:cNvPr id="279" name="Google Shape;279;p38"/>
          <p:cNvPicPr preferRelativeResize="0"/>
          <p:nvPr/>
        </p:nvPicPr>
        <p:blipFill>
          <a:blip r:embed="rId4">
            <a:alphaModFix/>
          </a:blip>
          <a:stretch>
            <a:fillRect/>
          </a:stretch>
        </p:blipFill>
        <p:spPr>
          <a:xfrm>
            <a:off x="4572000" y="2803063"/>
            <a:ext cx="3914775" cy="447675"/>
          </a:xfrm>
          <a:prstGeom prst="rect">
            <a:avLst/>
          </a:prstGeom>
          <a:noFill/>
          <a:ln>
            <a:noFill/>
          </a:ln>
        </p:spPr>
      </p:pic>
      <p:pic>
        <p:nvPicPr>
          <p:cNvPr id="280" name="Google Shape;280;p38"/>
          <p:cNvPicPr preferRelativeResize="0"/>
          <p:nvPr/>
        </p:nvPicPr>
        <p:blipFill>
          <a:blip r:embed="rId5">
            <a:alphaModFix/>
          </a:blip>
          <a:stretch>
            <a:fillRect/>
          </a:stretch>
        </p:blipFill>
        <p:spPr>
          <a:xfrm>
            <a:off x="4572000" y="3372550"/>
            <a:ext cx="3914775" cy="1083734"/>
          </a:xfrm>
          <a:prstGeom prst="rect">
            <a:avLst/>
          </a:prstGeom>
          <a:noFill/>
          <a:ln>
            <a:noFill/>
          </a:ln>
        </p:spPr>
      </p:pic>
      <p:sp>
        <p:nvSpPr>
          <p:cNvPr id="281" name="Google Shape;281;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CPX</a:t>
            </a:r>
            <a:endParaRPr>
              <a:latin typeface="Lexend"/>
              <a:ea typeface="Lexend"/>
              <a:cs typeface="Lexend"/>
              <a:sym typeface="Lexend"/>
            </a:endParaRPr>
          </a:p>
        </p:txBody>
      </p:sp>
      <p:sp>
        <p:nvSpPr>
          <p:cNvPr id="287" name="Google Shape;287;p39"/>
          <p:cNvSpPr txBox="1"/>
          <p:nvPr>
            <p:ph idx="1" type="body"/>
          </p:nvPr>
        </p:nvSpPr>
        <p:spPr>
          <a:xfrm>
            <a:off x="729450" y="1853850"/>
            <a:ext cx="38835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latin typeface="Lexend"/>
                <a:ea typeface="Lexend"/>
                <a:cs typeface="Lexend"/>
                <a:sym typeface="Lexend"/>
              </a:rPr>
              <a:t>Protocolo de Bitcraze para transmitir información hacia o desde un Crazyflie. En </a:t>
            </a:r>
            <a:r>
              <a:rPr lang="es">
                <a:latin typeface="Lexend"/>
                <a:ea typeface="Lexend"/>
                <a:cs typeface="Lexend"/>
                <a:sym typeface="Lexend"/>
              </a:rPr>
              <a:t>específico</a:t>
            </a:r>
            <a:r>
              <a:rPr lang="es">
                <a:latin typeface="Lexend"/>
                <a:ea typeface="Lexend"/>
                <a:cs typeface="Lexend"/>
                <a:sym typeface="Lexend"/>
              </a:rPr>
              <a:t> para UART el paquete a envíar tiene que contener las siguientes partes.</a:t>
            </a:r>
            <a:endParaRPr>
              <a:latin typeface="Lexend"/>
              <a:ea typeface="Lexend"/>
              <a:cs typeface="Lexend"/>
              <a:sym typeface="Lexend"/>
            </a:endParaRPr>
          </a:p>
        </p:txBody>
      </p:sp>
      <p:pic>
        <p:nvPicPr>
          <p:cNvPr id="288" name="Google Shape;288;p39"/>
          <p:cNvPicPr preferRelativeResize="0"/>
          <p:nvPr/>
        </p:nvPicPr>
        <p:blipFill>
          <a:blip r:embed="rId3">
            <a:alphaModFix/>
          </a:blip>
          <a:stretch>
            <a:fillRect/>
          </a:stretch>
        </p:blipFill>
        <p:spPr>
          <a:xfrm>
            <a:off x="1846050" y="2883150"/>
            <a:ext cx="1867425" cy="1774050"/>
          </a:xfrm>
          <a:prstGeom prst="rect">
            <a:avLst/>
          </a:prstGeom>
          <a:noFill/>
          <a:ln>
            <a:noFill/>
          </a:ln>
        </p:spPr>
      </p:pic>
      <p:pic>
        <p:nvPicPr>
          <p:cNvPr id="289" name="Google Shape;289;p39"/>
          <p:cNvPicPr preferRelativeResize="0"/>
          <p:nvPr/>
        </p:nvPicPr>
        <p:blipFill>
          <a:blip r:embed="rId4">
            <a:alphaModFix/>
          </a:blip>
          <a:stretch>
            <a:fillRect/>
          </a:stretch>
        </p:blipFill>
        <p:spPr>
          <a:xfrm>
            <a:off x="4612950" y="2230925"/>
            <a:ext cx="4056297" cy="2261101"/>
          </a:xfrm>
          <a:prstGeom prst="rect">
            <a:avLst/>
          </a:prstGeom>
          <a:noFill/>
          <a:ln>
            <a:noFill/>
          </a:ln>
        </p:spPr>
      </p:pic>
      <p:sp>
        <p:nvSpPr>
          <p:cNvPr id="290" name="Google Shape;290;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Loop Principal</a:t>
            </a:r>
            <a:endParaRPr>
              <a:latin typeface="Lexend"/>
              <a:ea typeface="Lexend"/>
              <a:cs typeface="Lexend"/>
              <a:sym typeface="Lexend"/>
            </a:endParaRPr>
          </a:p>
        </p:txBody>
      </p:sp>
      <p:sp>
        <p:nvSpPr>
          <p:cNvPr id="296" name="Google Shape;296;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97" name="Google Shape;297;p40"/>
          <p:cNvSpPr txBox="1"/>
          <p:nvPr>
            <p:ph idx="1" type="body"/>
          </p:nvPr>
        </p:nvSpPr>
        <p:spPr>
          <a:xfrm>
            <a:off x="729450" y="2078875"/>
            <a:ext cx="2954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latin typeface="Lexend"/>
                <a:ea typeface="Lexend"/>
                <a:cs typeface="Lexend"/>
                <a:sym typeface="Lexend"/>
              </a:rPr>
              <a:t>Loop </a:t>
            </a:r>
            <a:r>
              <a:rPr lang="es">
                <a:latin typeface="Lexend"/>
                <a:ea typeface="Lexend"/>
                <a:cs typeface="Lexend"/>
                <a:sym typeface="Lexend"/>
              </a:rPr>
              <a:t>obtenido al final de las iteraciones.</a:t>
            </a:r>
            <a:endParaRPr>
              <a:latin typeface="Lexend"/>
              <a:ea typeface="Lexend"/>
              <a:cs typeface="Lexend"/>
              <a:sym typeface="Lexend"/>
            </a:endParaRPr>
          </a:p>
        </p:txBody>
      </p:sp>
      <p:pic>
        <p:nvPicPr>
          <p:cNvPr id="298" name="Google Shape;298;p40"/>
          <p:cNvPicPr preferRelativeResize="0"/>
          <p:nvPr/>
        </p:nvPicPr>
        <p:blipFill>
          <a:blip r:embed="rId3">
            <a:alphaModFix/>
          </a:blip>
          <a:stretch>
            <a:fillRect/>
          </a:stretch>
        </p:blipFill>
        <p:spPr>
          <a:xfrm>
            <a:off x="5360750" y="590726"/>
            <a:ext cx="1551526" cy="44009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Latencia en Respuesta del Servidor</a:t>
            </a:r>
            <a:endParaRPr>
              <a:latin typeface="Lexend"/>
              <a:ea typeface="Lexend"/>
              <a:cs typeface="Lexend"/>
              <a:sym typeface="Lexend"/>
            </a:endParaRPr>
          </a:p>
        </p:txBody>
      </p:sp>
      <p:sp>
        <p:nvSpPr>
          <p:cNvPr id="304" name="Google Shape;304;p41"/>
          <p:cNvSpPr txBox="1"/>
          <p:nvPr>
            <p:ph idx="1" type="body"/>
          </p:nvPr>
        </p:nvSpPr>
        <p:spPr>
          <a:xfrm>
            <a:off x="729450" y="2078875"/>
            <a:ext cx="33426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latin typeface="Lexend"/>
                <a:ea typeface="Lexend"/>
                <a:cs typeface="Lexend"/>
                <a:sym typeface="Lexend"/>
              </a:rPr>
              <a:t>Tiempo </a:t>
            </a:r>
            <a:r>
              <a:rPr lang="es">
                <a:latin typeface="Lexend"/>
                <a:ea typeface="Lexend"/>
                <a:cs typeface="Lexend"/>
                <a:sym typeface="Lexend"/>
              </a:rPr>
              <a:t>Mínimo</a:t>
            </a:r>
            <a:r>
              <a:rPr lang="es">
                <a:latin typeface="Lexend"/>
                <a:ea typeface="Lexend"/>
                <a:cs typeface="Lexend"/>
                <a:sym typeface="Lexend"/>
              </a:rPr>
              <a:t>: 4.0 ms</a:t>
            </a:r>
            <a:endParaRPr>
              <a:latin typeface="Lexend"/>
              <a:ea typeface="Lexend"/>
              <a:cs typeface="Lexend"/>
              <a:sym typeface="Lexend"/>
            </a:endParaRPr>
          </a:p>
          <a:p>
            <a:pPr indent="0" lvl="0" marL="0" rtl="0" algn="just">
              <a:spcBef>
                <a:spcPts val="1200"/>
              </a:spcBef>
              <a:spcAft>
                <a:spcPts val="1200"/>
              </a:spcAft>
              <a:buNone/>
            </a:pPr>
            <a:r>
              <a:rPr lang="es">
                <a:latin typeface="Lexend"/>
                <a:ea typeface="Lexend"/>
                <a:cs typeface="Lexend"/>
                <a:sym typeface="Lexend"/>
              </a:rPr>
              <a:t>Tiempo Máximo: 45.6 ms</a:t>
            </a:r>
            <a:endParaRPr>
              <a:latin typeface="Lexend"/>
              <a:ea typeface="Lexend"/>
              <a:cs typeface="Lexend"/>
              <a:sym typeface="Lexend"/>
            </a:endParaRPr>
          </a:p>
        </p:txBody>
      </p:sp>
      <p:sp>
        <p:nvSpPr>
          <p:cNvPr id="305" name="Google Shape;305;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06" name="Google Shape;306;p41"/>
          <p:cNvPicPr preferRelativeResize="0"/>
          <p:nvPr/>
        </p:nvPicPr>
        <p:blipFill>
          <a:blip r:embed="rId3">
            <a:alphaModFix/>
          </a:blip>
          <a:stretch>
            <a:fillRect/>
          </a:stretch>
        </p:blipFill>
        <p:spPr>
          <a:xfrm>
            <a:off x="4213550" y="2161419"/>
            <a:ext cx="4204600" cy="2588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Objetivo General</a:t>
            </a:r>
            <a:endParaRPr>
              <a:latin typeface="Lexend"/>
              <a:ea typeface="Lexend"/>
              <a:cs typeface="Lexend"/>
              <a:sym typeface="Lexend"/>
            </a:endParaRPr>
          </a:p>
        </p:txBody>
      </p:sp>
      <p:sp>
        <p:nvSpPr>
          <p:cNvPr id="101" name="Google Shape;101;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500">
                <a:latin typeface="Lexend"/>
                <a:ea typeface="Lexend"/>
                <a:cs typeface="Lexend"/>
                <a:sym typeface="Lexend"/>
              </a:rPr>
              <a:t>Implementar un paquete de herramientas de software que permita ejecutar trayectorias de enjambre con el cuadricóptero Crazyflie 2.0 de Bitcraze dentro de un ecosistema robótico basado en el sistema de captura de movimiento OptiTrack.</a:t>
            </a:r>
            <a:endParaRPr sz="1500">
              <a:latin typeface="Lexend"/>
              <a:ea typeface="Lexend"/>
              <a:cs typeface="Lexend"/>
              <a:sym typeface="Lexend"/>
            </a:endParaRPr>
          </a:p>
          <a:p>
            <a:pPr indent="0" lvl="0" marL="0" rtl="0" algn="l">
              <a:spcBef>
                <a:spcPts val="1200"/>
              </a:spcBef>
              <a:spcAft>
                <a:spcPts val="1200"/>
              </a:spcAft>
              <a:buNone/>
            </a:pPr>
            <a:r>
              <a:t/>
            </a:r>
            <a:endParaRPr>
              <a:latin typeface="Lexend"/>
              <a:ea typeface="Lexend"/>
              <a:cs typeface="Lexend"/>
              <a:sym typeface="Lexend"/>
            </a:endParaRPr>
          </a:p>
        </p:txBody>
      </p:sp>
      <p:sp>
        <p:nvSpPr>
          <p:cNvPr id="102" name="Google Shape;10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340">
                <a:latin typeface="Lexend"/>
                <a:ea typeface="Lexend"/>
                <a:cs typeface="Lexend"/>
                <a:sym typeface="Lexend"/>
              </a:rPr>
              <a:t>Modificaciones al firmware de un Crazyflie 2.X</a:t>
            </a:r>
            <a:endParaRPr sz="2340">
              <a:latin typeface="Lexend"/>
              <a:ea typeface="Lexend"/>
              <a:cs typeface="Lexend"/>
              <a:sym typeface="Lexend"/>
            </a:endParaRPr>
          </a:p>
        </p:txBody>
      </p:sp>
      <p:sp>
        <p:nvSpPr>
          <p:cNvPr id="312" name="Google Shape;312;p42"/>
          <p:cNvSpPr txBox="1"/>
          <p:nvPr>
            <p:ph idx="1" type="body"/>
          </p:nvPr>
        </p:nvSpPr>
        <p:spPr>
          <a:xfrm>
            <a:off x="729475" y="2078875"/>
            <a:ext cx="2699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latin typeface="Lexend"/>
                <a:ea typeface="Lexend"/>
                <a:cs typeface="Lexend"/>
                <a:sym typeface="Lexend"/>
              </a:rPr>
              <a:t>El dron trabaja utilizando FreeRTOS y se tienen diversos </a:t>
            </a:r>
            <a:r>
              <a:rPr lang="es">
                <a:latin typeface="Lexend"/>
                <a:ea typeface="Lexend"/>
                <a:cs typeface="Lexend"/>
                <a:sym typeface="Lexend"/>
              </a:rPr>
              <a:t>módulos</a:t>
            </a:r>
            <a:r>
              <a:rPr lang="es">
                <a:latin typeface="Lexend"/>
                <a:ea typeface="Lexend"/>
                <a:cs typeface="Lexend"/>
                <a:sym typeface="Lexend"/>
              </a:rPr>
              <a:t> que sirven como capas de abstracción para facilitar el trabajo con el hardware del dron.</a:t>
            </a:r>
            <a:endParaRPr>
              <a:latin typeface="Lexend"/>
              <a:ea typeface="Lexend"/>
              <a:cs typeface="Lexend"/>
              <a:sym typeface="Lexend"/>
            </a:endParaRPr>
          </a:p>
        </p:txBody>
      </p:sp>
      <p:pic>
        <p:nvPicPr>
          <p:cNvPr id="313" name="Google Shape;313;p42"/>
          <p:cNvPicPr preferRelativeResize="0"/>
          <p:nvPr/>
        </p:nvPicPr>
        <p:blipFill>
          <a:blip r:embed="rId3">
            <a:alphaModFix/>
          </a:blip>
          <a:stretch>
            <a:fillRect/>
          </a:stretch>
        </p:blipFill>
        <p:spPr>
          <a:xfrm>
            <a:off x="4763472" y="3495550"/>
            <a:ext cx="1420950" cy="1198925"/>
          </a:xfrm>
          <a:prstGeom prst="rect">
            <a:avLst/>
          </a:prstGeom>
          <a:noFill/>
          <a:ln>
            <a:noFill/>
          </a:ln>
        </p:spPr>
      </p:pic>
      <p:pic>
        <p:nvPicPr>
          <p:cNvPr id="314" name="Google Shape;314;p42"/>
          <p:cNvPicPr preferRelativeResize="0"/>
          <p:nvPr/>
        </p:nvPicPr>
        <p:blipFill>
          <a:blip r:embed="rId4">
            <a:alphaModFix/>
          </a:blip>
          <a:stretch>
            <a:fillRect/>
          </a:stretch>
        </p:blipFill>
        <p:spPr>
          <a:xfrm>
            <a:off x="6475825" y="3495550"/>
            <a:ext cx="1381037" cy="1198925"/>
          </a:xfrm>
          <a:prstGeom prst="rect">
            <a:avLst/>
          </a:prstGeom>
          <a:noFill/>
          <a:ln>
            <a:noFill/>
          </a:ln>
        </p:spPr>
      </p:pic>
      <p:pic>
        <p:nvPicPr>
          <p:cNvPr id="315" name="Google Shape;315;p42"/>
          <p:cNvPicPr preferRelativeResize="0"/>
          <p:nvPr/>
        </p:nvPicPr>
        <p:blipFill>
          <a:blip r:embed="rId5">
            <a:alphaModFix/>
          </a:blip>
          <a:stretch>
            <a:fillRect/>
          </a:stretch>
        </p:blipFill>
        <p:spPr>
          <a:xfrm>
            <a:off x="4572000" y="1955005"/>
            <a:ext cx="3396725" cy="1439374"/>
          </a:xfrm>
          <a:prstGeom prst="rect">
            <a:avLst/>
          </a:prstGeom>
          <a:noFill/>
          <a:ln>
            <a:noFill/>
          </a:ln>
        </p:spPr>
      </p:pic>
      <p:sp>
        <p:nvSpPr>
          <p:cNvPr id="316" name="Google Shape;316;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Creación de la tarea </a:t>
            </a:r>
            <a:r>
              <a:rPr i="1" lang="es">
                <a:latin typeface="Lexend"/>
                <a:ea typeface="Lexend"/>
                <a:cs typeface="Lexend"/>
                <a:sym typeface="Lexend"/>
              </a:rPr>
              <a:t>Robotat</a:t>
            </a:r>
            <a:endParaRPr i="1">
              <a:latin typeface="Lexend"/>
              <a:ea typeface="Lexend"/>
              <a:cs typeface="Lexend"/>
              <a:sym typeface="Lexend"/>
            </a:endParaRPr>
          </a:p>
        </p:txBody>
      </p:sp>
      <p:sp>
        <p:nvSpPr>
          <p:cNvPr id="322" name="Google Shape;322;p43"/>
          <p:cNvSpPr txBox="1"/>
          <p:nvPr>
            <p:ph idx="1" type="body"/>
          </p:nvPr>
        </p:nvSpPr>
        <p:spPr>
          <a:xfrm>
            <a:off x="729450" y="2078875"/>
            <a:ext cx="3077100" cy="2261100"/>
          </a:xfrm>
          <a:prstGeom prst="rect">
            <a:avLst/>
          </a:prstGeom>
        </p:spPr>
        <p:txBody>
          <a:bodyPr anchorCtr="0" anchor="t" bIns="91425" lIns="91425" spcFirstLastPara="1" rIns="91425" wrap="square" tIns="91425">
            <a:normAutofit fontScale="70000" lnSpcReduction="10000"/>
          </a:bodyPr>
          <a:lstStyle/>
          <a:p>
            <a:pPr indent="-286385" lvl="0" marL="457200" rtl="0" algn="just">
              <a:spcBef>
                <a:spcPts val="0"/>
              </a:spcBef>
              <a:spcAft>
                <a:spcPts val="0"/>
              </a:spcAft>
              <a:buSzPct val="100000"/>
              <a:buFont typeface="Lexend"/>
              <a:buChar char="●"/>
            </a:pPr>
            <a:r>
              <a:rPr lang="es">
                <a:latin typeface="Lexend"/>
                <a:ea typeface="Lexend"/>
                <a:cs typeface="Lexend"/>
                <a:sym typeface="Lexend"/>
              </a:rPr>
              <a:t>Se define su prioridad, nombre y tamaño de </a:t>
            </a:r>
            <a:r>
              <a:rPr i="1" lang="es">
                <a:latin typeface="Lexend"/>
                <a:ea typeface="Lexend"/>
                <a:cs typeface="Lexend"/>
                <a:sym typeface="Lexend"/>
              </a:rPr>
              <a:t>stack </a:t>
            </a:r>
            <a:r>
              <a:rPr lang="es">
                <a:latin typeface="Lexend"/>
                <a:ea typeface="Lexend"/>
                <a:cs typeface="Lexend"/>
                <a:sym typeface="Lexend"/>
              </a:rPr>
              <a:t>en el archivo </a:t>
            </a:r>
            <a:r>
              <a:rPr i="1" lang="es">
                <a:latin typeface="Lexend"/>
                <a:ea typeface="Lexend"/>
                <a:cs typeface="Lexend"/>
                <a:sym typeface="Lexend"/>
              </a:rPr>
              <a:t>config.h</a:t>
            </a:r>
            <a:endParaRPr i="1">
              <a:latin typeface="Lexend"/>
              <a:ea typeface="Lexend"/>
              <a:cs typeface="Lexend"/>
              <a:sym typeface="Lexend"/>
            </a:endParaRPr>
          </a:p>
          <a:p>
            <a:pPr indent="-286385" lvl="0" marL="457200" rtl="0" algn="just">
              <a:spcBef>
                <a:spcPts val="0"/>
              </a:spcBef>
              <a:spcAft>
                <a:spcPts val="0"/>
              </a:spcAft>
              <a:buSzPct val="100000"/>
              <a:buFont typeface="Lexend"/>
              <a:buChar char="●"/>
            </a:pPr>
            <a:r>
              <a:rPr lang="es">
                <a:latin typeface="Lexend"/>
                <a:ea typeface="Lexend"/>
                <a:cs typeface="Lexend"/>
                <a:sym typeface="Lexend"/>
              </a:rPr>
              <a:t>Utilizando una estructura de tarea convencional de FreeRTOS se define </a:t>
            </a:r>
            <a:r>
              <a:rPr i="1" lang="es">
                <a:latin typeface="Lexend"/>
                <a:ea typeface="Lexend"/>
                <a:cs typeface="Lexend"/>
                <a:sym typeface="Lexend"/>
              </a:rPr>
              <a:t>r</a:t>
            </a:r>
            <a:r>
              <a:rPr i="1" lang="es">
                <a:latin typeface="Lexend"/>
                <a:ea typeface="Lexend"/>
                <a:cs typeface="Lexend"/>
                <a:sym typeface="Lexend"/>
              </a:rPr>
              <a:t>obotat.c </a:t>
            </a:r>
            <a:r>
              <a:rPr lang="es">
                <a:latin typeface="Lexend"/>
                <a:ea typeface="Lexend"/>
                <a:cs typeface="Lexend"/>
                <a:sym typeface="Lexend"/>
              </a:rPr>
              <a:t>y </a:t>
            </a:r>
            <a:r>
              <a:rPr i="1" lang="es">
                <a:latin typeface="Lexend"/>
                <a:ea typeface="Lexend"/>
                <a:cs typeface="Lexend"/>
                <a:sym typeface="Lexend"/>
              </a:rPr>
              <a:t>robotat.h</a:t>
            </a:r>
            <a:endParaRPr i="1">
              <a:latin typeface="Lexend"/>
              <a:ea typeface="Lexend"/>
              <a:cs typeface="Lexend"/>
              <a:sym typeface="Lexend"/>
            </a:endParaRPr>
          </a:p>
          <a:p>
            <a:pPr indent="-286385" lvl="0" marL="457200" rtl="0" algn="just">
              <a:spcBef>
                <a:spcPts val="0"/>
              </a:spcBef>
              <a:spcAft>
                <a:spcPts val="0"/>
              </a:spcAft>
              <a:buSzPct val="100000"/>
              <a:buFont typeface="Lexend"/>
              <a:buChar char="●"/>
            </a:pPr>
            <a:r>
              <a:rPr lang="es">
                <a:latin typeface="Lexend"/>
                <a:ea typeface="Lexend"/>
                <a:cs typeface="Lexend"/>
                <a:sym typeface="Lexend"/>
              </a:rPr>
              <a:t>Se agrega el header y se  llama la función de inicialización en el archivo </a:t>
            </a:r>
            <a:r>
              <a:rPr i="1" lang="es">
                <a:latin typeface="Lexend"/>
                <a:ea typeface="Lexend"/>
                <a:cs typeface="Lexend"/>
                <a:sym typeface="Lexend"/>
              </a:rPr>
              <a:t>system.c</a:t>
            </a:r>
            <a:endParaRPr i="1">
              <a:latin typeface="Lexend"/>
              <a:ea typeface="Lexend"/>
              <a:cs typeface="Lexend"/>
              <a:sym typeface="Lexend"/>
            </a:endParaRPr>
          </a:p>
          <a:p>
            <a:pPr indent="-286385" lvl="0" marL="457200" rtl="0" algn="just">
              <a:spcBef>
                <a:spcPts val="0"/>
              </a:spcBef>
              <a:spcAft>
                <a:spcPts val="0"/>
              </a:spcAft>
              <a:buSzPct val="100000"/>
              <a:buFont typeface="Lexend"/>
              <a:buChar char="●"/>
            </a:pPr>
            <a:r>
              <a:rPr lang="es">
                <a:latin typeface="Lexend"/>
                <a:ea typeface="Lexend"/>
                <a:cs typeface="Lexend"/>
                <a:sym typeface="Lexend"/>
              </a:rPr>
              <a:t>Se agrega el nuevo archivo al </a:t>
            </a:r>
            <a:r>
              <a:rPr i="1" lang="es">
                <a:latin typeface="Lexend"/>
                <a:ea typeface="Lexend"/>
                <a:cs typeface="Lexend"/>
                <a:sym typeface="Lexend"/>
              </a:rPr>
              <a:t>path </a:t>
            </a:r>
            <a:r>
              <a:rPr lang="es">
                <a:latin typeface="Lexend"/>
                <a:ea typeface="Lexend"/>
                <a:cs typeface="Lexend"/>
                <a:sym typeface="Lexend"/>
              </a:rPr>
              <a:t>del compilador por medio del archivo </a:t>
            </a:r>
            <a:r>
              <a:rPr i="1" lang="es">
                <a:latin typeface="Lexend"/>
                <a:ea typeface="Lexend"/>
                <a:cs typeface="Lexend"/>
                <a:sym typeface="Lexend"/>
              </a:rPr>
              <a:t>Kbuild, </a:t>
            </a:r>
            <a:r>
              <a:rPr lang="es">
                <a:latin typeface="Lexend"/>
                <a:ea typeface="Lexend"/>
                <a:cs typeface="Lexend"/>
                <a:sym typeface="Lexend"/>
              </a:rPr>
              <a:t>donde se agrega :</a:t>
            </a:r>
            <a:endParaRPr>
              <a:latin typeface="Lexend"/>
              <a:ea typeface="Lexend"/>
              <a:cs typeface="Lexend"/>
              <a:sym typeface="Lexend"/>
            </a:endParaRPr>
          </a:p>
          <a:p>
            <a:pPr indent="0" lvl="0" marL="457200" rtl="0" algn="just">
              <a:spcBef>
                <a:spcPts val="1200"/>
              </a:spcBef>
              <a:spcAft>
                <a:spcPts val="0"/>
              </a:spcAft>
              <a:buNone/>
            </a:pPr>
            <a:r>
              <a:rPr lang="es">
                <a:latin typeface="Lexend"/>
                <a:ea typeface="Lexend"/>
                <a:cs typeface="Lexend"/>
                <a:sym typeface="Lexend"/>
              </a:rPr>
              <a:t>“</a:t>
            </a:r>
            <a:r>
              <a:rPr i="1" lang="es">
                <a:latin typeface="Lexend"/>
                <a:ea typeface="Lexend"/>
                <a:cs typeface="Lexend"/>
                <a:sym typeface="Lexend"/>
              </a:rPr>
              <a:t>obj-y += </a:t>
            </a:r>
            <a:r>
              <a:rPr i="1" lang="es">
                <a:latin typeface="Lexend"/>
                <a:ea typeface="Lexend"/>
                <a:cs typeface="Lexend"/>
                <a:sym typeface="Lexend"/>
              </a:rPr>
              <a:t>robotat</a:t>
            </a:r>
            <a:r>
              <a:rPr i="1" lang="es">
                <a:latin typeface="Lexend"/>
                <a:ea typeface="Lexend"/>
                <a:cs typeface="Lexend"/>
                <a:sym typeface="Lexend"/>
              </a:rPr>
              <a:t>.o”</a:t>
            </a:r>
            <a:endParaRPr i="1">
              <a:latin typeface="Lexend"/>
              <a:ea typeface="Lexend"/>
              <a:cs typeface="Lexend"/>
              <a:sym typeface="Lexend"/>
            </a:endParaRPr>
          </a:p>
          <a:p>
            <a:pPr indent="0" lvl="0" marL="0" rtl="0" algn="just">
              <a:spcBef>
                <a:spcPts val="1200"/>
              </a:spcBef>
              <a:spcAft>
                <a:spcPts val="1200"/>
              </a:spcAft>
              <a:buNone/>
            </a:pPr>
            <a:r>
              <a:t/>
            </a:r>
            <a:endParaRPr>
              <a:latin typeface="Lexend"/>
              <a:ea typeface="Lexend"/>
              <a:cs typeface="Lexend"/>
              <a:sym typeface="Lexend"/>
            </a:endParaRPr>
          </a:p>
        </p:txBody>
      </p:sp>
      <p:pic>
        <p:nvPicPr>
          <p:cNvPr id="323" name="Google Shape;323;p43"/>
          <p:cNvPicPr preferRelativeResize="0"/>
          <p:nvPr/>
        </p:nvPicPr>
        <p:blipFill>
          <a:blip r:embed="rId3">
            <a:alphaModFix/>
          </a:blip>
          <a:stretch>
            <a:fillRect/>
          </a:stretch>
        </p:blipFill>
        <p:spPr>
          <a:xfrm>
            <a:off x="5235351" y="1717000"/>
            <a:ext cx="3182800" cy="3155050"/>
          </a:xfrm>
          <a:prstGeom prst="rect">
            <a:avLst/>
          </a:prstGeom>
          <a:noFill/>
          <a:ln>
            <a:noFill/>
          </a:ln>
        </p:spPr>
      </p:pic>
      <p:sp>
        <p:nvSpPr>
          <p:cNvPr id="324" name="Google Shape;324;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CPX Internal Route</a:t>
            </a:r>
            <a:endParaRPr>
              <a:latin typeface="Lexend"/>
              <a:ea typeface="Lexend"/>
              <a:cs typeface="Lexend"/>
              <a:sym typeface="Lexend"/>
            </a:endParaRPr>
          </a:p>
        </p:txBody>
      </p:sp>
      <p:sp>
        <p:nvSpPr>
          <p:cNvPr id="330" name="Google Shape;330;p44"/>
          <p:cNvSpPr txBox="1"/>
          <p:nvPr>
            <p:ph idx="1" type="body"/>
          </p:nvPr>
        </p:nvSpPr>
        <p:spPr>
          <a:xfrm>
            <a:off x="729450" y="2078875"/>
            <a:ext cx="2791500" cy="2261100"/>
          </a:xfrm>
          <a:prstGeom prst="rect">
            <a:avLst/>
          </a:prstGeom>
        </p:spPr>
        <p:txBody>
          <a:bodyPr anchorCtr="0" anchor="t" bIns="91425" lIns="91425" spcFirstLastPara="1" rIns="91425" wrap="square" tIns="91425">
            <a:normAutofit fontScale="92500"/>
          </a:bodyPr>
          <a:lstStyle/>
          <a:p>
            <a:pPr indent="0" lvl="0" marL="0" rtl="0" algn="just">
              <a:spcBef>
                <a:spcPts val="0"/>
              </a:spcBef>
              <a:spcAft>
                <a:spcPts val="0"/>
              </a:spcAft>
              <a:buNone/>
            </a:pPr>
            <a:r>
              <a:rPr lang="es">
                <a:latin typeface="Lexend"/>
                <a:ea typeface="Lexend"/>
                <a:cs typeface="Lexend"/>
                <a:sym typeface="Lexend"/>
              </a:rPr>
              <a:t>Se </a:t>
            </a:r>
            <a:r>
              <a:rPr lang="es">
                <a:latin typeface="Lexend"/>
                <a:ea typeface="Lexend"/>
                <a:cs typeface="Lexend"/>
                <a:sym typeface="Lexend"/>
              </a:rPr>
              <a:t>creó el </a:t>
            </a:r>
            <a:r>
              <a:rPr i="1" lang="es">
                <a:latin typeface="Lexend"/>
                <a:ea typeface="Lexend"/>
                <a:cs typeface="Lexend"/>
                <a:sym typeface="Lexend"/>
              </a:rPr>
              <a:t>queue </a:t>
            </a:r>
            <a:r>
              <a:rPr lang="es">
                <a:latin typeface="Lexend"/>
                <a:ea typeface="Lexend"/>
                <a:cs typeface="Lexend"/>
                <a:sym typeface="Lexend"/>
              </a:rPr>
              <a:t> “</a:t>
            </a:r>
            <a:r>
              <a:rPr i="1" lang="es">
                <a:latin typeface="Lexend"/>
                <a:ea typeface="Lexend"/>
                <a:cs typeface="Lexend"/>
                <a:sym typeface="Lexend"/>
              </a:rPr>
              <a:t>robotatQueue” </a:t>
            </a:r>
            <a:r>
              <a:rPr lang="es">
                <a:latin typeface="Lexend"/>
                <a:ea typeface="Lexend"/>
                <a:cs typeface="Lexend"/>
                <a:sym typeface="Lexend"/>
              </a:rPr>
              <a:t>para guardar los datos recibidos por UART y se </a:t>
            </a:r>
            <a:r>
              <a:rPr lang="es">
                <a:latin typeface="Lexend"/>
                <a:ea typeface="Lexend"/>
                <a:cs typeface="Lexend"/>
                <a:sym typeface="Lexend"/>
              </a:rPr>
              <a:t>agregó</a:t>
            </a:r>
            <a:r>
              <a:rPr lang="es">
                <a:latin typeface="Lexend"/>
                <a:ea typeface="Lexend"/>
                <a:cs typeface="Lexend"/>
                <a:sym typeface="Lexend"/>
              </a:rPr>
              <a:t> a la </a:t>
            </a:r>
            <a:r>
              <a:rPr i="1" lang="es">
                <a:latin typeface="Lexend"/>
                <a:ea typeface="Lexend"/>
                <a:cs typeface="Lexend"/>
                <a:sym typeface="Lexend"/>
              </a:rPr>
              <a:t>funcióncpxInternalRouterRouteIn</a:t>
            </a:r>
            <a:r>
              <a:rPr lang="es">
                <a:latin typeface="Lexend"/>
                <a:ea typeface="Lexend"/>
                <a:cs typeface="Lexend"/>
                <a:sym typeface="Lexend"/>
              </a:rPr>
              <a:t>.</a:t>
            </a:r>
            <a:endParaRPr>
              <a:latin typeface="Lexend"/>
              <a:ea typeface="Lexend"/>
              <a:cs typeface="Lexend"/>
              <a:sym typeface="Lexend"/>
            </a:endParaRPr>
          </a:p>
          <a:p>
            <a:pPr indent="0" lvl="0" marL="0" rtl="0" algn="just">
              <a:spcBef>
                <a:spcPts val="1200"/>
              </a:spcBef>
              <a:spcAft>
                <a:spcPts val="1200"/>
              </a:spcAft>
              <a:buNone/>
            </a:pPr>
            <a:r>
              <a:rPr lang="es">
                <a:latin typeface="Lexend"/>
                <a:ea typeface="Lexend"/>
                <a:cs typeface="Lexend"/>
                <a:sym typeface="Lexend"/>
              </a:rPr>
              <a:t>Se creó la función </a:t>
            </a:r>
            <a:r>
              <a:rPr i="1" lang="es">
                <a:latin typeface="Lexend"/>
                <a:ea typeface="Lexend"/>
                <a:cs typeface="Lexend"/>
                <a:sym typeface="Lexend"/>
              </a:rPr>
              <a:t>cpxInternalRouterReceiveRobotat </a:t>
            </a:r>
            <a:r>
              <a:rPr lang="es">
                <a:latin typeface="Lexend"/>
                <a:ea typeface="Lexend"/>
                <a:cs typeface="Lexend"/>
                <a:sym typeface="Lexend"/>
              </a:rPr>
              <a:t>para poder acceder al </a:t>
            </a:r>
            <a:r>
              <a:rPr i="1" lang="es">
                <a:latin typeface="Lexend"/>
                <a:ea typeface="Lexend"/>
                <a:cs typeface="Lexend"/>
                <a:sym typeface="Lexend"/>
              </a:rPr>
              <a:t>queue </a:t>
            </a:r>
            <a:r>
              <a:rPr lang="es">
                <a:latin typeface="Lexend"/>
                <a:ea typeface="Lexend"/>
                <a:cs typeface="Lexend"/>
                <a:sym typeface="Lexend"/>
              </a:rPr>
              <a:t>y extraer los datos desde cualquier parte del firmware.</a:t>
            </a:r>
            <a:endParaRPr>
              <a:latin typeface="Lexend"/>
              <a:ea typeface="Lexend"/>
              <a:cs typeface="Lexend"/>
              <a:sym typeface="Lexend"/>
            </a:endParaRPr>
          </a:p>
        </p:txBody>
      </p:sp>
      <p:pic>
        <p:nvPicPr>
          <p:cNvPr id="331" name="Google Shape;331;p44"/>
          <p:cNvPicPr preferRelativeResize="0"/>
          <p:nvPr/>
        </p:nvPicPr>
        <p:blipFill>
          <a:blip r:embed="rId3">
            <a:alphaModFix/>
          </a:blip>
          <a:stretch>
            <a:fillRect/>
          </a:stretch>
        </p:blipFill>
        <p:spPr>
          <a:xfrm>
            <a:off x="4372875" y="2078875"/>
            <a:ext cx="4045278" cy="535200"/>
          </a:xfrm>
          <a:prstGeom prst="rect">
            <a:avLst/>
          </a:prstGeom>
          <a:noFill/>
          <a:ln>
            <a:noFill/>
          </a:ln>
        </p:spPr>
      </p:pic>
      <p:pic>
        <p:nvPicPr>
          <p:cNvPr id="332" name="Google Shape;332;p44"/>
          <p:cNvPicPr preferRelativeResize="0"/>
          <p:nvPr/>
        </p:nvPicPr>
        <p:blipFill>
          <a:blip r:embed="rId4">
            <a:alphaModFix/>
          </a:blip>
          <a:stretch>
            <a:fillRect/>
          </a:stretch>
        </p:blipFill>
        <p:spPr>
          <a:xfrm>
            <a:off x="4372876" y="2705250"/>
            <a:ext cx="4045275" cy="2092842"/>
          </a:xfrm>
          <a:prstGeom prst="rect">
            <a:avLst/>
          </a:prstGeom>
          <a:noFill/>
          <a:ln>
            <a:noFill/>
          </a:ln>
        </p:spPr>
      </p:pic>
      <p:sp>
        <p:nvSpPr>
          <p:cNvPr id="333" name="Google Shape;333;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Deserialización de los datos</a:t>
            </a:r>
            <a:endParaRPr>
              <a:latin typeface="Lexend"/>
              <a:ea typeface="Lexend"/>
              <a:cs typeface="Lexend"/>
              <a:sym typeface="Lexend"/>
            </a:endParaRPr>
          </a:p>
        </p:txBody>
      </p:sp>
      <p:sp>
        <p:nvSpPr>
          <p:cNvPr id="339" name="Google Shape;339;p45"/>
          <p:cNvSpPr txBox="1"/>
          <p:nvPr>
            <p:ph idx="1" type="body"/>
          </p:nvPr>
        </p:nvSpPr>
        <p:spPr>
          <a:xfrm>
            <a:off x="729450" y="2078875"/>
            <a:ext cx="31995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latin typeface="Lexend"/>
                <a:ea typeface="Lexend"/>
                <a:cs typeface="Lexend"/>
                <a:sym typeface="Lexend"/>
              </a:rPr>
              <a:t>Para </a:t>
            </a:r>
            <a:r>
              <a:rPr lang="es">
                <a:latin typeface="Lexend"/>
                <a:ea typeface="Lexend"/>
                <a:cs typeface="Lexend"/>
                <a:sym typeface="Lexend"/>
              </a:rPr>
              <a:t>deserializar</a:t>
            </a:r>
            <a:r>
              <a:rPr lang="es">
                <a:latin typeface="Lexend"/>
                <a:ea typeface="Lexend"/>
                <a:cs typeface="Lexend"/>
                <a:sym typeface="Lexend"/>
              </a:rPr>
              <a:t> los datos se utiliza la función </a:t>
            </a:r>
            <a:r>
              <a:rPr i="1" lang="es">
                <a:latin typeface="Lexend"/>
                <a:ea typeface="Lexend"/>
                <a:cs typeface="Lexend"/>
                <a:sym typeface="Lexend"/>
              </a:rPr>
              <a:t>memcpy </a:t>
            </a:r>
            <a:r>
              <a:rPr lang="es">
                <a:latin typeface="Lexend"/>
                <a:ea typeface="Lexend"/>
                <a:cs typeface="Lexend"/>
                <a:sym typeface="Lexend"/>
              </a:rPr>
              <a:t>con el objetivo de transformar el paquete de datos que se encuentra en formato </a:t>
            </a:r>
            <a:r>
              <a:rPr i="1" lang="es">
                <a:latin typeface="Lexend"/>
                <a:ea typeface="Lexend"/>
                <a:cs typeface="Lexend"/>
                <a:sym typeface="Lexend"/>
              </a:rPr>
              <a:t>uint8_t </a:t>
            </a:r>
            <a:r>
              <a:rPr lang="es">
                <a:latin typeface="Lexend"/>
                <a:ea typeface="Lexend"/>
                <a:cs typeface="Lexend"/>
                <a:sym typeface="Lexend"/>
              </a:rPr>
              <a:t>a </a:t>
            </a:r>
            <a:r>
              <a:rPr i="1" lang="es">
                <a:latin typeface="Lexend"/>
                <a:ea typeface="Lexend"/>
                <a:cs typeface="Lexend"/>
                <a:sym typeface="Lexend"/>
              </a:rPr>
              <a:t>double. </a:t>
            </a:r>
            <a:r>
              <a:rPr lang="es">
                <a:latin typeface="Lexend"/>
                <a:ea typeface="Lexend"/>
                <a:cs typeface="Lexend"/>
                <a:sym typeface="Lexend"/>
              </a:rPr>
              <a:t>El resultado de </a:t>
            </a:r>
            <a:r>
              <a:rPr lang="es">
                <a:latin typeface="Lexend"/>
                <a:ea typeface="Lexend"/>
                <a:cs typeface="Lexend"/>
                <a:sym typeface="Lexend"/>
              </a:rPr>
              <a:t>está</a:t>
            </a:r>
            <a:r>
              <a:rPr lang="es">
                <a:latin typeface="Lexend"/>
                <a:ea typeface="Lexend"/>
                <a:cs typeface="Lexend"/>
                <a:sym typeface="Lexend"/>
              </a:rPr>
              <a:t> operación se guarda en un array siguiendo el formato establecido desde el Deck WiFi.</a:t>
            </a:r>
            <a:endParaRPr>
              <a:latin typeface="Lexend"/>
              <a:ea typeface="Lexend"/>
              <a:cs typeface="Lexend"/>
              <a:sym typeface="Lexend"/>
            </a:endParaRPr>
          </a:p>
        </p:txBody>
      </p:sp>
      <p:pic>
        <p:nvPicPr>
          <p:cNvPr id="340" name="Google Shape;340;p45"/>
          <p:cNvPicPr preferRelativeResize="0"/>
          <p:nvPr/>
        </p:nvPicPr>
        <p:blipFill>
          <a:blip r:embed="rId3">
            <a:alphaModFix/>
          </a:blip>
          <a:stretch>
            <a:fillRect/>
          </a:stretch>
        </p:blipFill>
        <p:spPr>
          <a:xfrm>
            <a:off x="4572000" y="2571750"/>
            <a:ext cx="4082850" cy="221550"/>
          </a:xfrm>
          <a:prstGeom prst="rect">
            <a:avLst/>
          </a:prstGeom>
          <a:noFill/>
          <a:ln>
            <a:noFill/>
          </a:ln>
        </p:spPr>
      </p:pic>
      <p:sp>
        <p:nvSpPr>
          <p:cNvPr id="341" name="Google Shape;341;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Estimador</a:t>
            </a:r>
            <a:endParaRPr>
              <a:latin typeface="Lexend"/>
              <a:ea typeface="Lexend"/>
              <a:cs typeface="Lexend"/>
              <a:sym typeface="Lexend"/>
            </a:endParaRPr>
          </a:p>
        </p:txBody>
      </p:sp>
      <p:sp>
        <p:nvSpPr>
          <p:cNvPr id="347" name="Google Shape;347;p46"/>
          <p:cNvSpPr txBox="1"/>
          <p:nvPr>
            <p:ph idx="1" type="body"/>
          </p:nvPr>
        </p:nvSpPr>
        <p:spPr>
          <a:xfrm>
            <a:off x="729450" y="2078875"/>
            <a:ext cx="28731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latin typeface="Lexend"/>
                <a:ea typeface="Lexend"/>
                <a:cs typeface="Lexend"/>
                <a:sym typeface="Lexend"/>
              </a:rPr>
              <a:t>Utilizando la función </a:t>
            </a:r>
            <a:r>
              <a:rPr i="1" lang="es">
                <a:latin typeface="Lexend"/>
                <a:ea typeface="Lexend"/>
                <a:cs typeface="Lexend"/>
                <a:sym typeface="Lexend"/>
              </a:rPr>
              <a:t>estimatorEnqueuePosition </a:t>
            </a:r>
            <a:r>
              <a:rPr lang="es">
                <a:latin typeface="Lexend"/>
                <a:ea typeface="Lexend"/>
                <a:cs typeface="Lexend"/>
                <a:sym typeface="Lexend"/>
              </a:rPr>
              <a:t>se pueden ingresar datos que sigan el formato de la estructura </a:t>
            </a:r>
            <a:r>
              <a:rPr i="1" lang="es">
                <a:latin typeface="Lexend"/>
                <a:ea typeface="Lexend"/>
                <a:cs typeface="Lexend"/>
                <a:sym typeface="Lexend"/>
              </a:rPr>
              <a:t>positionMeasurement_t. </a:t>
            </a:r>
            <a:r>
              <a:rPr lang="es">
                <a:latin typeface="Lexend"/>
                <a:ea typeface="Lexend"/>
                <a:cs typeface="Lexend"/>
                <a:sym typeface="Lexend"/>
              </a:rPr>
              <a:t>Con </a:t>
            </a:r>
            <a:r>
              <a:rPr lang="es">
                <a:latin typeface="Lexend"/>
                <a:ea typeface="Lexend"/>
                <a:cs typeface="Lexend"/>
                <a:sym typeface="Lexend"/>
              </a:rPr>
              <a:t>esto en mente se agregaron las siguientes partes al código</a:t>
            </a:r>
            <a:r>
              <a:rPr lang="es">
                <a:latin typeface="Lexend"/>
                <a:ea typeface="Lexend"/>
                <a:cs typeface="Lexend"/>
                <a:sym typeface="Lexend"/>
              </a:rPr>
              <a:t>.</a:t>
            </a:r>
            <a:endParaRPr>
              <a:latin typeface="Lexend"/>
              <a:ea typeface="Lexend"/>
              <a:cs typeface="Lexend"/>
              <a:sym typeface="Lexend"/>
            </a:endParaRPr>
          </a:p>
        </p:txBody>
      </p:sp>
      <p:pic>
        <p:nvPicPr>
          <p:cNvPr id="348" name="Google Shape;348;p46"/>
          <p:cNvPicPr preferRelativeResize="0"/>
          <p:nvPr/>
        </p:nvPicPr>
        <p:blipFill>
          <a:blip r:embed="rId3">
            <a:alphaModFix/>
          </a:blip>
          <a:stretch>
            <a:fillRect/>
          </a:stretch>
        </p:blipFill>
        <p:spPr>
          <a:xfrm>
            <a:off x="4531175" y="2357613"/>
            <a:ext cx="3457575" cy="238125"/>
          </a:xfrm>
          <a:prstGeom prst="rect">
            <a:avLst/>
          </a:prstGeom>
          <a:noFill/>
          <a:ln>
            <a:noFill/>
          </a:ln>
        </p:spPr>
      </p:pic>
      <p:pic>
        <p:nvPicPr>
          <p:cNvPr id="349" name="Google Shape;349;p46"/>
          <p:cNvPicPr preferRelativeResize="0"/>
          <p:nvPr/>
        </p:nvPicPr>
        <p:blipFill>
          <a:blip r:embed="rId4">
            <a:alphaModFix/>
          </a:blip>
          <a:stretch>
            <a:fillRect/>
          </a:stretch>
        </p:blipFill>
        <p:spPr>
          <a:xfrm>
            <a:off x="4531175" y="3099504"/>
            <a:ext cx="3457575" cy="219846"/>
          </a:xfrm>
          <a:prstGeom prst="rect">
            <a:avLst/>
          </a:prstGeom>
          <a:noFill/>
          <a:ln>
            <a:noFill/>
          </a:ln>
        </p:spPr>
      </p:pic>
      <p:sp>
        <p:nvSpPr>
          <p:cNvPr id="350" name="Google Shape;350;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Setpoint</a:t>
            </a:r>
            <a:endParaRPr>
              <a:latin typeface="Lexend"/>
              <a:ea typeface="Lexend"/>
              <a:cs typeface="Lexend"/>
              <a:sym typeface="Lexend"/>
            </a:endParaRPr>
          </a:p>
        </p:txBody>
      </p:sp>
      <p:sp>
        <p:nvSpPr>
          <p:cNvPr id="356" name="Google Shape;356;p47"/>
          <p:cNvSpPr txBox="1"/>
          <p:nvPr>
            <p:ph idx="1" type="body"/>
          </p:nvPr>
        </p:nvSpPr>
        <p:spPr>
          <a:xfrm>
            <a:off x="729450" y="2078875"/>
            <a:ext cx="2954700" cy="22611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s">
                <a:latin typeface="Lexend"/>
                <a:ea typeface="Lexend"/>
                <a:cs typeface="Lexend"/>
                <a:sym typeface="Lexend"/>
              </a:rPr>
              <a:t>Para agregar un setpoint al</a:t>
            </a:r>
            <a:r>
              <a:rPr lang="es">
                <a:latin typeface="Lexend"/>
                <a:ea typeface="Lexend"/>
                <a:cs typeface="Lexend"/>
                <a:sym typeface="Lexend"/>
              </a:rPr>
              <a:t> controlador,</a:t>
            </a:r>
            <a:r>
              <a:rPr lang="es">
                <a:latin typeface="Lexend"/>
                <a:ea typeface="Lexend"/>
                <a:cs typeface="Lexend"/>
                <a:sym typeface="Lexend"/>
              </a:rPr>
              <a:t> primero se tiene que pasar el dron a modo manual, para esto se establece en cero todos sus valores al principio de la tarea. Utilizando la función </a:t>
            </a:r>
            <a:r>
              <a:rPr i="1" lang="es">
                <a:latin typeface="Lexend"/>
                <a:ea typeface="Lexend"/>
                <a:cs typeface="Lexend"/>
                <a:sym typeface="Lexend"/>
              </a:rPr>
              <a:t>commanderSetSetpoint.</a:t>
            </a:r>
            <a:endParaRPr i="1">
              <a:latin typeface="Lexend"/>
              <a:ea typeface="Lexend"/>
              <a:cs typeface="Lexend"/>
              <a:sym typeface="Lexend"/>
            </a:endParaRPr>
          </a:p>
          <a:p>
            <a:pPr indent="0" lvl="0" marL="0" rtl="0" algn="just">
              <a:spcBef>
                <a:spcPts val="1200"/>
              </a:spcBef>
              <a:spcAft>
                <a:spcPts val="1200"/>
              </a:spcAft>
              <a:buNone/>
            </a:pPr>
            <a:r>
              <a:rPr lang="es">
                <a:latin typeface="Lexend"/>
                <a:ea typeface="Lexend"/>
                <a:cs typeface="Lexend"/>
                <a:sym typeface="Lexend"/>
              </a:rPr>
              <a:t>Después</a:t>
            </a:r>
            <a:r>
              <a:rPr lang="es">
                <a:latin typeface="Lexend"/>
                <a:ea typeface="Lexend"/>
                <a:cs typeface="Lexend"/>
                <a:sym typeface="Lexend"/>
              </a:rPr>
              <a:t> se puede utilizar con normalidad la función.</a:t>
            </a:r>
            <a:endParaRPr>
              <a:latin typeface="Lexend"/>
              <a:ea typeface="Lexend"/>
              <a:cs typeface="Lexend"/>
              <a:sym typeface="Lexend"/>
            </a:endParaRPr>
          </a:p>
        </p:txBody>
      </p:sp>
      <p:pic>
        <p:nvPicPr>
          <p:cNvPr id="357" name="Google Shape;357;p47"/>
          <p:cNvPicPr preferRelativeResize="0"/>
          <p:nvPr/>
        </p:nvPicPr>
        <p:blipFill>
          <a:blip r:embed="rId3">
            <a:alphaModFix/>
          </a:blip>
          <a:stretch>
            <a:fillRect/>
          </a:stretch>
        </p:blipFill>
        <p:spPr>
          <a:xfrm>
            <a:off x="5003738" y="2471738"/>
            <a:ext cx="2533650" cy="200025"/>
          </a:xfrm>
          <a:prstGeom prst="rect">
            <a:avLst/>
          </a:prstGeom>
          <a:noFill/>
          <a:ln>
            <a:noFill/>
          </a:ln>
        </p:spPr>
      </p:pic>
      <p:pic>
        <p:nvPicPr>
          <p:cNvPr id="358" name="Google Shape;358;p47"/>
          <p:cNvPicPr preferRelativeResize="0"/>
          <p:nvPr/>
        </p:nvPicPr>
        <p:blipFill>
          <a:blip r:embed="rId4">
            <a:alphaModFix/>
          </a:blip>
          <a:stretch>
            <a:fillRect/>
          </a:stretch>
        </p:blipFill>
        <p:spPr>
          <a:xfrm>
            <a:off x="4122975" y="3142550"/>
            <a:ext cx="4295175" cy="378750"/>
          </a:xfrm>
          <a:prstGeom prst="rect">
            <a:avLst/>
          </a:prstGeom>
          <a:noFill/>
          <a:ln>
            <a:noFill/>
          </a:ln>
        </p:spPr>
      </p:pic>
      <p:sp>
        <p:nvSpPr>
          <p:cNvPr id="359" name="Google Shape;359;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Task Robotat</a:t>
            </a:r>
            <a:endParaRPr>
              <a:latin typeface="Lexend"/>
              <a:ea typeface="Lexend"/>
              <a:cs typeface="Lexend"/>
              <a:sym typeface="Lexend"/>
            </a:endParaRPr>
          </a:p>
        </p:txBody>
      </p:sp>
      <p:sp>
        <p:nvSpPr>
          <p:cNvPr id="365" name="Google Shape;365;p48"/>
          <p:cNvSpPr txBox="1"/>
          <p:nvPr>
            <p:ph idx="1" type="body"/>
          </p:nvPr>
        </p:nvSpPr>
        <p:spPr>
          <a:xfrm>
            <a:off x="729450" y="2078875"/>
            <a:ext cx="2954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latin typeface="Lexend"/>
                <a:ea typeface="Lexend"/>
                <a:cs typeface="Lexend"/>
                <a:sym typeface="Lexend"/>
              </a:rPr>
              <a:t>Tarea obtenida al final de las iteraciones.</a:t>
            </a:r>
            <a:endParaRPr>
              <a:latin typeface="Lexend"/>
              <a:ea typeface="Lexend"/>
              <a:cs typeface="Lexend"/>
              <a:sym typeface="Lexend"/>
            </a:endParaRPr>
          </a:p>
        </p:txBody>
      </p:sp>
      <p:sp>
        <p:nvSpPr>
          <p:cNvPr id="366" name="Google Shape;366;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67" name="Google Shape;367;p48"/>
          <p:cNvPicPr preferRelativeResize="0"/>
          <p:nvPr/>
        </p:nvPicPr>
        <p:blipFill>
          <a:blip r:embed="rId3">
            <a:alphaModFix/>
          </a:blip>
          <a:stretch>
            <a:fillRect/>
          </a:stretch>
        </p:blipFill>
        <p:spPr>
          <a:xfrm>
            <a:off x="5387375" y="605325"/>
            <a:ext cx="1456376" cy="42022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s">
                <a:latin typeface="Lexend"/>
                <a:ea typeface="Lexend"/>
                <a:cs typeface="Lexend"/>
                <a:sym typeface="Lexend"/>
              </a:rPr>
              <a:t>Frame </a:t>
            </a:r>
            <a:r>
              <a:rPr lang="es">
                <a:latin typeface="Lexend"/>
                <a:ea typeface="Lexend"/>
                <a:cs typeface="Lexend"/>
                <a:sym typeface="Lexend"/>
              </a:rPr>
              <a:t>para Markers. (4)</a:t>
            </a:r>
            <a:endParaRPr>
              <a:latin typeface="Lexend"/>
              <a:ea typeface="Lexend"/>
              <a:cs typeface="Lexend"/>
              <a:sym typeface="Lexend"/>
            </a:endParaRPr>
          </a:p>
        </p:txBody>
      </p:sp>
      <p:pic>
        <p:nvPicPr>
          <p:cNvPr id="373" name="Google Shape;373;p49"/>
          <p:cNvPicPr preferRelativeResize="0"/>
          <p:nvPr/>
        </p:nvPicPr>
        <p:blipFill>
          <a:blip r:embed="rId3">
            <a:alphaModFix/>
          </a:blip>
          <a:stretch>
            <a:fillRect/>
          </a:stretch>
        </p:blipFill>
        <p:spPr>
          <a:xfrm>
            <a:off x="1341775" y="2119200"/>
            <a:ext cx="3814799" cy="2392250"/>
          </a:xfrm>
          <a:prstGeom prst="rect">
            <a:avLst/>
          </a:prstGeom>
          <a:noFill/>
          <a:ln>
            <a:noFill/>
          </a:ln>
        </p:spPr>
      </p:pic>
      <p:pic>
        <p:nvPicPr>
          <p:cNvPr id="374" name="Google Shape;374;p49"/>
          <p:cNvPicPr preferRelativeResize="0"/>
          <p:nvPr/>
        </p:nvPicPr>
        <p:blipFill>
          <a:blip r:embed="rId4">
            <a:alphaModFix/>
          </a:blip>
          <a:stretch>
            <a:fillRect/>
          </a:stretch>
        </p:blipFill>
        <p:spPr>
          <a:xfrm>
            <a:off x="5978798" y="2119200"/>
            <a:ext cx="1816376" cy="2392248"/>
          </a:xfrm>
          <a:prstGeom prst="rect">
            <a:avLst/>
          </a:prstGeom>
          <a:noFill/>
          <a:ln>
            <a:noFill/>
          </a:ln>
        </p:spPr>
      </p:pic>
      <p:sp>
        <p:nvSpPr>
          <p:cNvPr id="375" name="Google Shape;375;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Métrica de Evaluación</a:t>
            </a:r>
            <a:endParaRPr>
              <a:latin typeface="Lexend"/>
              <a:ea typeface="Lexend"/>
              <a:cs typeface="Lexend"/>
              <a:sym typeface="Lexend"/>
            </a:endParaRPr>
          </a:p>
          <a:p>
            <a:pPr indent="0" lvl="0" marL="0" rtl="0" algn="l">
              <a:spcBef>
                <a:spcPts val="0"/>
              </a:spcBef>
              <a:spcAft>
                <a:spcPts val="0"/>
              </a:spcAft>
              <a:buNone/>
            </a:pPr>
            <a:r>
              <a:t/>
            </a:r>
            <a:endParaRPr/>
          </a:p>
        </p:txBody>
      </p:sp>
      <p:sp>
        <p:nvSpPr>
          <p:cNvPr id="381" name="Google Shape;381;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Lexend"/>
              <a:buChar char="●"/>
            </a:pPr>
            <a:r>
              <a:rPr lang="es">
                <a:latin typeface="Lexend"/>
                <a:ea typeface="Lexend"/>
                <a:cs typeface="Lexend"/>
                <a:sym typeface="Lexend"/>
              </a:rPr>
              <a:t>El estado estimado del dron tiene que coincidir con la </a:t>
            </a:r>
            <a:r>
              <a:rPr lang="es">
                <a:latin typeface="Lexend"/>
                <a:ea typeface="Lexend"/>
                <a:cs typeface="Lexend"/>
                <a:sym typeface="Lexend"/>
              </a:rPr>
              <a:t>medición</a:t>
            </a:r>
            <a:r>
              <a:rPr lang="es">
                <a:latin typeface="Lexend"/>
                <a:ea typeface="Lexend"/>
                <a:cs typeface="Lexend"/>
                <a:sym typeface="Lexend"/>
              </a:rPr>
              <a:t> obtenida de Optitrack.</a:t>
            </a:r>
            <a:endParaRPr>
              <a:latin typeface="Lexend"/>
              <a:ea typeface="Lexend"/>
              <a:cs typeface="Lexend"/>
              <a:sym typeface="Lexend"/>
            </a:endParaRPr>
          </a:p>
        </p:txBody>
      </p:sp>
      <p:sp>
        <p:nvSpPr>
          <p:cNvPr id="382" name="Google Shape;382;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Resultados</a:t>
            </a:r>
            <a:endParaRPr>
              <a:latin typeface="Lexend"/>
              <a:ea typeface="Lexend"/>
              <a:cs typeface="Lexend"/>
              <a:sym typeface="Lexend"/>
            </a:endParaRPr>
          </a:p>
        </p:txBody>
      </p:sp>
      <p:sp>
        <p:nvSpPr>
          <p:cNvPr id="388" name="Google Shape;388;p5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89" name="Google Shape;389;p51"/>
          <p:cNvPicPr preferRelativeResize="0"/>
          <p:nvPr/>
        </p:nvPicPr>
        <p:blipFill>
          <a:blip r:embed="rId3">
            <a:alphaModFix/>
          </a:blip>
          <a:stretch>
            <a:fillRect/>
          </a:stretch>
        </p:blipFill>
        <p:spPr>
          <a:xfrm>
            <a:off x="4912725" y="2218862"/>
            <a:ext cx="3204594" cy="1439350"/>
          </a:xfrm>
          <a:prstGeom prst="rect">
            <a:avLst/>
          </a:prstGeom>
          <a:noFill/>
          <a:ln>
            <a:noFill/>
          </a:ln>
        </p:spPr>
      </p:pic>
      <p:pic>
        <p:nvPicPr>
          <p:cNvPr id="390" name="Google Shape;390;p51"/>
          <p:cNvPicPr preferRelativeResize="0"/>
          <p:nvPr/>
        </p:nvPicPr>
        <p:blipFill>
          <a:blip r:embed="rId4">
            <a:alphaModFix/>
          </a:blip>
          <a:stretch>
            <a:fillRect/>
          </a:stretch>
        </p:blipFill>
        <p:spPr>
          <a:xfrm>
            <a:off x="729450" y="2218850"/>
            <a:ext cx="3810503" cy="1439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Objetivos </a:t>
            </a:r>
            <a:r>
              <a:rPr lang="es"/>
              <a:t>Específicos</a:t>
            </a:r>
            <a:endParaRPr/>
          </a:p>
        </p:txBody>
      </p:sp>
      <p:sp>
        <p:nvSpPr>
          <p:cNvPr id="108" name="Google Shape;108;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0118" lvl="0" marL="457200" rtl="0" algn="just">
              <a:spcBef>
                <a:spcPts val="0"/>
              </a:spcBef>
              <a:spcAft>
                <a:spcPts val="0"/>
              </a:spcAft>
              <a:buSzPts val="1284"/>
              <a:buFont typeface="Lexend"/>
              <a:buAutoNum type="arabicPeriod"/>
            </a:pPr>
            <a:r>
              <a:rPr lang="es" sz="1283">
                <a:latin typeface="Lexend"/>
                <a:ea typeface="Lexend"/>
                <a:cs typeface="Lexend"/>
                <a:sym typeface="Lexend"/>
              </a:rPr>
              <a:t>Adaptar el paquete de herramientas Crazyswarm al ecosistema Robotat. </a:t>
            </a:r>
            <a:endParaRPr sz="1283">
              <a:latin typeface="Lexend"/>
              <a:ea typeface="Lexend"/>
              <a:cs typeface="Lexend"/>
              <a:sym typeface="Lexend"/>
            </a:endParaRPr>
          </a:p>
          <a:p>
            <a:pPr indent="-310118" lvl="0" marL="457200" rtl="0" algn="just">
              <a:spcBef>
                <a:spcPts val="0"/>
              </a:spcBef>
              <a:spcAft>
                <a:spcPts val="0"/>
              </a:spcAft>
              <a:buSzPts val="1284"/>
              <a:buFont typeface="Lexend"/>
              <a:buAutoNum type="arabicPeriod"/>
            </a:pPr>
            <a:r>
              <a:rPr lang="es" sz="1283">
                <a:latin typeface="Lexend"/>
                <a:ea typeface="Lexend"/>
                <a:cs typeface="Lexend"/>
                <a:sym typeface="Lexend"/>
              </a:rPr>
              <a:t>Comparar la velocidad y escalabilidad de un sistema de comunicación con antenas RF a 2.4GHz contra la utilización de un sistema basado en WiFi y un microcontrolador de la familia ESP.</a:t>
            </a:r>
            <a:endParaRPr sz="1283">
              <a:latin typeface="Lexend"/>
              <a:ea typeface="Lexend"/>
              <a:cs typeface="Lexend"/>
              <a:sym typeface="Lexend"/>
            </a:endParaRPr>
          </a:p>
          <a:p>
            <a:pPr indent="-310118" lvl="0" marL="457200" rtl="0" algn="just">
              <a:spcBef>
                <a:spcPts val="0"/>
              </a:spcBef>
              <a:spcAft>
                <a:spcPts val="0"/>
              </a:spcAft>
              <a:buSzPts val="1284"/>
              <a:buFont typeface="Lexend"/>
              <a:buAutoNum type="arabicPeriod"/>
            </a:pPr>
            <a:r>
              <a:rPr lang="es" sz="1283">
                <a:latin typeface="Lexend"/>
                <a:ea typeface="Lexend"/>
                <a:cs typeface="Lexend"/>
                <a:sym typeface="Lexend"/>
              </a:rPr>
              <a:t>Desarrollar herramientas de software de alto nivel para facilitar el uso y monitoreo de enjambres con drones Crazyflie 2.0.</a:t>
            </a:r>
            <a:endParaRPr sz="1283">
              <a:latin typeface="Lexend"/>
              <a:ea typeface="Lexend"/>
              <a:cs typeface="Lexend"/>
              <a:sym typeface="Lexend"/>
            </a:endParaRPr>
          </a:p>
          <a:p>
            <a:pPr indent="-310118" lvl="0" marL="457200" rtl="0" algn="just">
              <a:spcBef>
                <a:spcPts val="0"/>
              </a:spcBef>
              <a:spcAft>
                <a:spcPts val="0"/>
              </a:spcAft>
              <a:buSzPts val="1284"/>
              <a:buFont typeface="Lexend"/>
              <a:buAutoNum type="arabicPeriod"/>
            </a:pPr>
            <a:r>
              <a:rPr lang="es" sz="1283">
                <a:latin typeface="Lexend"/>
                <a:ea typeface="Lexend"/>
                <a:cs typeface="Lexend"/>
                <a:sym typeface="Lexend"/>
              </a:rPr>
              <a:t>Validar los resultados obtenidos por medio del sistema de captura de movimiento OptiTrack.</a:t>
            </a:r>
            <a:endParaRPr sz="222"/>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Conclusiones</a:t>
            </a:r>
            <a:endParaRPr>
              <a:latin typeface="Lexend"/>
              <a:ea typeface="Lexend"/>
              <a:cs typeface="Lexend"/>
              <a:sym typeface="Lexend"/>
            </a:endParaRPr>
          </a:p>
        </p:txBody>
      </p:sp>
      <p:sp>
        <p:nvSpPr>
          <p:cNvPr id="396" name="Google Shape;396;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92100" lvl="0" marL="457200" rtl="0" algn="l">
              <a:lnSpc>
                <a:spcPct val="90000"/>
              </a:lnSpc>
              <a:spcBef>
                <a:spcPts val="0"/>
              </a:spcBef>
              <a:spcAft>
                <a:spcPts val="0"/>
              </a:spcAft>
              <a:buSzPts val="1000"/>
              <a:buFont typeface="Lexend"/>
              <a:buChar char="●"/>
            </a:pPr>
            <a:r>
              <a:rPr lang="es" sz="1000">
                <a:highlight>
                  <a:srgbClr val="FFFFFF"/>
                </a:highlight>
                <a:latin typeface="Lexend"/>
                <a:ea typeface="Lexend"/>
                <a:cs typeface="Lexend"/>
                <a:sym typeface="Lexend"/>
              </a:rPr>
              <a:t>Se identificaron las ventajas y desventajas del paquete de herramientas Crazyswarm, donde se encontró que el implementarlo junto al ecosistema Robotat no cumplía con los </a:t>
            </a:r>
            <a:r>
              <a:rPr lang="es" sz="1000">
                <a:highlight>
                  <a:srgbClr val="FFFFFF"/>
                </a:highlight>
                <a:latin typeface="Lexend"/>
                <a:ea typeface="Lexend"/>
                <a:cs typeface="Lexend"/>
                <a:sym typeface="Lexend"/>
              </a:rPr>
              <a:t>requisitos</a:t>
            </a:r>
            <a:r>
              <a:rPr lang="es" sz="1000">
                <a:highlight>
                  <a:srgbClr val="FFFFFF"/>
                </a:highlight>
                <a:latin typeface="Lexend"/>
                <a:ea typeface="Lexend"/>
                <a:cs typeface="Lexend"/>
                <a:sym typeface="Lexend"/>
              </a:rPr>
              <a:t> del proyecto, por lo que se decidió por desarrollar una alternativa utilizando las herramientas dadas por Bitcraze y comunicación WiFi.</a:t>
            </a:r>
            <a:endParaRPr sz="1000">
              <a:highlight>
                <a:srgbClr val="FFFFFF"/>
              </a:highlight>
              <a:latin typeface="Lexend"/>
              <a:ea typeface="Lexend"/>
              <a:cs typeface="Lexend"/>
              <a:sym typeface="Lexend"/>
            </a:endParaRPr>
          </a:p>
          <a:p>
            <a:pPr indent="0" lvl="0" marL="457200" rtl="0" algn="l">
              <a:lnSpc>
                <a:spcPct val="90000"/>
              </a:lnSpc>
              <a:spcBef>
                <a:spcPts val="0"/>
              </a:spcBef>
              <a:spcAft>
                <a:spcPts val="0"/>
              </a:spcAft>
              <a:buNone/>
            </a:pPr>
            <a:r>
              <a:t/>
            </a:r>
            <a:endParaRPr sz="1000">
              <a:highlight>
                <a:srgbClr val="FFFFFF"/>
              </a:highlight>
              <a:latin typeface="Lexend"/>
              <a:ea typeface="Lexend"/>
              <a:cs typeface="Lexend"/>
              <a:sym typeface="Lexend"/>
            </a:endParaRPr>
          </a:p>
          <a:p>
            <a:pPr indent="-292100" lvl="0" marL="457200" rtl="0" algn="l">
              <a:lnSpc>
                <a:spcPct val="90000"/>
              </a:lnSpc>
              <a:spcBef>
                <a:spcPts val="0"/>
              </a:spcBef>
              <a:spcAft>
                <a:spcPts val="0"/>
              </a:spcAft>
              <a:buSzPts val="1000"/>
              <a:buFont typeface="Lexend"/>
              <a:buChar char="●"/>
            </a:pPr>
            <a:r>
              <a:rPr lang="es" sz="1000">
                <a:highlight>
                  <a:srgbClr val="FFFFFF"/>
                </a:highlight>
                <a:latin typeface="Lexend"/>
                <a:ea typeface="Lexend"/>
                <a:cs typeface="Lexend"/>
                <a:sym typeface="Lexend"/>
              </a:rPr>
              <a:t>Se desarrolló el hardware para una antena WiFi utilizando una placa Wemos D1 mini, la cual se puede construir con componentes locales que además cumple con las limitaciones del dron en cuanto tamaño, peso y alimentación.</a:t>
            </a:r>
            <a:endParaRPr sz="1000">
              <a:highlight>
                <a:srgbClr val="FFFFFF"/>
              </a:highlight>
              <a:latin typeface="Lexend"/>
              <a:ea typeface="Lexend"/>
              <a:cs typeface="Lexend"/>
              <a:sym typeface="Lexend"/>
            </a:endParaRPr>
          </a:p>
          <a:p>
            <a:pPr indent="0" lvl="0" marL="457200" rtl="0" algn="l">
              <a:lnSpc>
                <a:spcPct val="90000"/>
              </a:lnSpc>
              <a:spcBef>
                <a:spcPts val="0"/>
              </a:spcBef>
              <a:spcAft>
                <a:spcPts val="0"/>
              </a:spcAft>
              <a:buNone/>
            </a:pPr>
            <a:r>
              <a:t/>
            </a:r>
            <a:endParaRPr sz="1000">
              <a:highlight>
                <a:srgbClr val="FFFFFF"/>
              </a:highlight>
              <a:latin typeface="Lexend"/>
              <a:ea typeface="Lexend"/>
              <a:cs typeface="Lexend"/>
              <a:sym typeface="Lexend"/>
            </a:endParaRPr>
          </a:p>
          <a:p>
            <a:pPr indent="-292100" lvl="0" marL="457200" rtl="0" algn="l">
              <a:lnSpc>
                <a:spcPct val="90000"/>
              </a:lnSpc>
              <a:spcBef>
                <a:spcPts val="0"/>
              </a:spcBef>
              <a:spcAft>
                <a:spcPts val="0"/>
              </a:spcAft>
              <a:buSzPts val="1000"/>
              <a:buFont typeface="Lexend"/>
              <a:buChar char="●"/>
            </a:pPr>
            <a:r>
              <a:rPr lang="es" sz="1000">
                <a:highlight>
                  <a:srgbClr val="FFFFFF"/>
                </a:highlight>
                <a:latin typeface="Lexend"/>
                <a:ea typeface="Lexend"/>
                <a:cs typeface="Lexend"/>
                <a:sym typeface="Lexend"/>
              </a:rPr>
              <a:t>Se consiguió ingresar dentro del estimador de un Crazyflie 2.0 información de su posición obtenida por medio del sistema Optitrack logrando aproximar su estado correctamente.</a:t>
            </a:r>
            <a:endParaRPr sz="1000">
              <a:highlight>
                <a:srgbClr val="FFFFFF"/>
              </a:highlight>
              <a:latin typeface="Lexend"/>
              <a:ea typeface="Lexend"/>
              <a:cs typeface="Lexend"/>
              <a:sym typeface="Lexend"/>
            </a:endParaRPr>
          </a:p>
          <a:p>
            <a:pPr indent="0" lvl="0" marL="457200" rtl="0" algn="l">
              <a:lnSpc>
                <a:spcPct val="90000"/>
              </a:lnSpc>
              <a:spcBef>
                <a:spcPts val="0"/>
              </a:spcBef>
              <a:spcAft>
                <a:spcPts val="0"/>
              </a:spcAft>
              <a:buNone/>
            </a:pPr>
            <a:r>
              <a:t/>
            </a:r>
            <a:endParaRPr sz="1000">
              <a:highlight>
                <a:srgbClr val="FFFFFF"/>
              </a:highlight>
              <a:latin typeface="Lexend"/>
              <a:ea typeface="Lexend"/>
              <a:cs typeface="Lexend"/>
              <a:sym typeface="Lexend"/>
            </a:endParaRPr>
          </a:p>
          <a:p>
            <a:pPr indent="-292100" lvl="0" marL="457200" rtl="0" algn="l">
              <a:lnSpc>
                <a:spcPct val="90000"/>
              </a:lnSpc>
              <a:spcBef>
                <a:spcPts val="0"/>
              </a:spcBef>
              <a:spcAft>
                <a:spcPts val="0"/>
              </a:spcAft>
              <a:buSzPts val="1000"/>
              <a:buFont typeface="Lexend"/>
              <a:buChar char="●"/>
            </a:pPr>
            <a:r>
              <a:rPr lang="es" sz="1000">
                <a:highlight>
                  <a:srgbClr val="FFFFFF"/>
                </a:highlight>
                <a:latin typeface="Lexend"/>
                <a:ea typeface="Lexend"/>
                <a:cs typeface="Lexend"/>
                <a:sym typeface="Lexend"/>
              </a:rPr>
              <a:t>Se </a:t>
            </a:r>
            <a:r>
              <a:rPr lang="es" sz="1000">
                <a:highlight>
                  <a:srgbClr val="FFFFFF"/>
                </a:highlight>
                <a:latin typeface="Lexend"/>
                <a:ea typeface="Lexend"/>
                <a:cs typeface="Lexend"/>
                <a:sym typeface="Lexend"/>
              </a:rPr>
              <a:t>logró</a:t>
            </a:r>
            <a:r>
              <a:rPr lang="es" sz="1000">
                <a:highlight>
                  <a:srgbClr val="FFFFFF"/>
                </a:highlight>
                <a:latin typeface="Lexend"/>
                <a:ea typeface="Lexend"/>
                <a:cs typeface="Lexend"/>
                <a:sym typeface="Lexend"/>
              </a:rPr>
              <a:t> integrar correctamente al ecosistema Robotat un Crazyflie 2.0 utilizando un ESP8266 como deck WiFi obteniendo valores de latencia similares a la alternativa Crazyswarm.</a:t>
            </a:r>
            <a:endParaRPr sz="1000">
              <a:latin typeface="Lexend"/>
              <a:ea typeface="Lexend"/>
              <a:cs typeface="Lexend"/>
              <a:sym typeface="Lexend"/>
            </a:endParaRPr>
          </a:p>
          <a:p>
            <a:pPr indent="0" lvl="0" marL="0" rtl="0" algn="l">
              <a:lnSpc>
                <a:spcPct val="105000"/>
              </a:lnSpc>
              <a:spcBef>
                <a:spcPts val="0"/>
              </a:spcBef>
              <a:spcAft>
                <a:spcPts val="1200"/>
              </a:spcAft>
              <a:buNone/>
            </a:pPr>
            <a:r>
              <a:t/>
            </a:r>
            <a:endParaRPr sz="1000">
              <a:latin typeface="Lexend"/>
              <a:ea typeface="Lexend"/>
              <a:cs typeface="Lexend"/>
              <a:sym typeface="Lexend"/>
            </a:endParaRPr>
          </a:p>
        </p:txBody>
      </p:sp>
      <p:sp>
        <p:nvSpPr>
          <p:cNvPr id="397" name="Google Shape;397;p5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Recomendaciones</a:t>
            </a:r>
            <a:endParaRPr/>
          </a:p>
        </p:txBody>
      </p:sp>
      <p:sp>
        <p:nvSpPr>
          <p:cNvPr id="403" name="Google Shape;403;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292100" lvl="0" marL="457200" rtl="0" algn="l">
              <a:lnSpc>
                <a:spcPct val="100000"/>
              </a:lnSpc>
              <a:spcBef>
                <a:spcPts val="0"/>
              </a:spcBef>
              <a:spcAft>
                <a:spcPts val="0"/>
              </a:spcAft>
              <a:buSzPts val="1000"/>
              <a:buFont typeface="Lexend"/>
              <a:buChar char="●"/>
            </a:pPr>
            <a:r>
              <a:rPr lang="es" sz="1000">
                <a:highlight>
                  <a:srgbClr val="FFFFFF"/>
                </a:highlight>
                <a:latin typeface="Lexend"/>
                <a:ea typeface="Lexend"/>
                <a:cs typeface="Lexend"/>
                <a:sym typeface="Lexend"/>
              </a:rPr>
              <a:t>Se recomienda migrar del Crazyflie 2.0 al Crazyflie 2.1, no sólo porque el modelo 2.0 se encuentra descontinuado sino también para mantener una homogeneidad entre los agentes a utilizar.</a:t>
            </a:r>
            <a:endParaRPr sz="1000">
              <a:highlight>
                <a:srgbClr val="FFFFFF"/>
              </a:highlight>
              <a:latin typeface="Lexend"/>
              <a:ea typeface="Lexend"/>
              <a:cs typeface="Lexend"/>
              <a:sym typeface="Lexend"/>
            </a:endParaRPr>
          </a:p>
          <a:p>
            <a:pPr indent="0" lvl="0" marL="457200" rtl="0" algn="l">
              <a:lnSpc>
                <a:spcPct val="100000"/>
              </a:lnSpc>
              <a:spcBef>
                <a:spcPts val="0"/>
              </a:spcBef>
              <a:spcAft>
                <a:spcPts val="0"/>
              </a:spcAft>
              <a:buNone/>
            </a:pPr>
            <a:r>
              <a:t/>
            </a:r>
            <a:endParaRPr sz="1000">
              <a:highlight>
                <a:srgbClr val="FFFFFF"/>
              </a:highlight>
              <a:latin typeface="Lexend"/>
              <a:ea typeface="Lexend"/>
              <a:cs typeface="Lexend"/>
              <a:sym typeface="Lexend"/>
            </a:endParaRPr>
          </a:p>
          <a:p>
            <a:pPr indent="-292100" lvl="0" marL="457200" rtl="0" algn="l">
              <a:lnSpc>
                <a:spcPct val="100000"/>
              </a:lnSpc>
              <a:spcBef>
                <a:spcPts val="0"/>
              </a:spcBef>
              <a:spcAft>
                <a:spcPts val="0"/>
              </a:spcAft>
              <a:buSzPts val="1000"/>
              <a:buFont typeface="Lexend"/>
              <a:buChar char="●"/>
            </a:pPr>
            <a:r>
              <a:rPr lang="es" sz="1000">
                <a:highlight>
                  <a:srgbClr val="FFFFFF"/>
                </a:highlight>
                <a:latin typeface="Lexend"/>
                <a:ea typeface="Lexend"/>
                <a:cs typeface="Lexend"/>
                <a:sym typeface="Lexend"/>
              </a:rPr>
              <a:t>Se recomienda fabricar la PCB de la antena con una empresa fuera de la universidad, para crear un </a:t>
            </a:r>
            <a:r>
              <a:rPr lang="es" sz="1000">
                <a:highlight>
                  <a:srgbClr val="FFFFFF"/>
                </a:highlight>
                <a:latin typeface="Lexend"/>
                <a:ea typeface="Lexend"/>
                <a:cs typeface="Lexend"/>
                <a:sym typeface="Lexend"/>
              </a:rPr>
              <a:t>módulo</a:t>
            </a:r>
            <a:r>
              <a:rPr lang="es" sz="1000">
                <a:highlight>
                  <a:srgbClr val="FFFFFF"/>
                </a:highlight>
                <a:latin typeface="Lexend"/>
                <a:ea typeface="Lexend"/>
                <a:cs typeface="Lexend"/>
                <a:sym typeface="Lexend"/>
              </a:rPr>
              <a:t> más liviano, barato y replicable así como con una mejor calidad de soldadura.</a:t>
            </a:r>
            <a:endParaRPr sz="1000">
              <a:highlight>
                <a:srgbClr val="FFFFFF"/>
              </a:highlight>
              <a:latin typeface="Lexend"/>
              <a:ea typeface="Lexend"/>
              <a:cs typeface="Lexend"/>
              <a:sym typeface="Lexend"/>
            </a:endParaRPr>
          </a:p>
          <a:p>
            <a:pPr indent="0" lvl="0" marL="457200" rtl="0" algn="l">
              <a:lnSpc>
                <a:spcPct val="100000"/>
              </a:lnSpc>
              <a:spcBef>
                <a:spcPts val="0"/>
              </a:spcBef>
              <a:spcAft>
                <a:spcPts val="0"/>
              </a:spcAft>
              <a:buNone/>
            </a:pPr>
            <a:r>
              <a:t/>
            </a:r>
            <a:endParaRPr sz="1000">
              <a:highlight>
                <a:srgbClr val="FFFFFF"/>
              </a:highlight>
              <a:latin typeface="Lexend"/>
              <a:ea typeface="Lexend"/>
              <a:cs typeface="Lexend"/>
              <a:sym typeface="Lexend"/>
            </a:endParaRPr>
          </a:p>
          <a:p>
            <a:pPr indent="-292100" lvl="0" marL="457200" rtl="0" algn="l">
              <a:lnSpc>
                <a:spcPct val="100000"/>
              </a:lnSpc>
              <a:spcBef>
                <a:spcPts val="0"/>
              </a:spcBef>
              <a:spcAft>
                <a:spcPts val="0"/>
              </a:spcAft>
              <a:buSzPts val="1000"/>
              <a:buFont typeface="Lexend"/>
              <a:buChar char="●"/>
            </a:pPr>
            <a:r>
              <a:rPr lang="es" sz="1000">
                <a:highlight>
                  <a:srgbClr val="FFFFFF"/>
                </a:highlight>
                <a:latin typeface="Lexend"/>
                <a:ea typeface="Lexend"/>
                <a:cs typeface="Lexend"/>
                <a:sym typeface="Lexend"/>
              </a:rPr>
              <a:t>Se recomienda utilizar el frame diseñado para crear una versión mejorada donde sea más fácil crear cuerpos únicos por medio del </a:t>
            </a:r>
            <a:r>
              <a:rPr lang="es" sz="1000">
                <a:highlight>
                  <a:srgbClr val="FFFFFF"/>
                </a:highlight>
                <a:latin typeface="Lexend"/>
                <a:ea typeface="Lexend"/>
                <a:cs typeface="Lexend"/>
                <a:sym typeface="Lexend"/>
              </a:rPr>
              <a:t>posicionamiento</a:t>
            </a:r>
            <a:r>
              <a:rPr lang="es" sz="1000">
                <a:highlight>
                  <a:srgbClr val="FFFFFF"/>
                </a:highlight>
                <a:latin typeface="Lexend"/>
                <a:ea typeface="Lexend"/>
                <a:cs typeface="Lexend"/>
                <a:sym typeface="Lexend"/>
              </a:rPr>
              <a:t> distinto de los marcadores y disminuir su peso.</a:t>
            </a:r>
            <a:endParaRPr sz="1000">
              <a:highlight>
                <a:srgbClr val="FFFFFF"/>
              </a:highlight>
              <a:latin typeface="Lexend"/>
              <a:ea typeface="Lexend"/>
              <a:cs typeface="Lexend"/>
              <a:sym typeface="Lexend"/>
            </a:endParaRPr>
          </a:p>
          <a:p>
            <a:pPr indent="0" lvl="0" marL="457200" rtl="0" algn="l">
              <a:lnSpc>
                <a:spcPct val="100000"/>
              </a:lnSpc>
              <a:spcBef>
                <a:spcPts val="0"/>
              </a:spcBef>
              <a:spcAft>
                <a:spcPts val="0"/>
              </a:spcAft>
              <a:buNone/>
            </a:pPr>
            <a:r>
              <a:t/>
            </a:r>
            <a:endParaRPr sz="1000">
              <a:highlight>
                <a:srgbClr val="FFFFFF"/>
              </a:highlight>
              <a:latin typeface="Lexend"/>
              <a:ea typeface="Lexend"/>
              <a:cs typeface="Lexend"/>
              <a:sym typeface="Lexend"/>
            </a:endParaRPr>
          </a:p>
          <a:p>
            <a:pPr indent="-292100" lvl="0" marL="457200" rtl="0" algn="l">
              <a:lnSpc>
                <a:spcPct val="100000"/>
              </a:lnSpc>
              <a:spcBef>
                <a:spcPts val="0"/>
              </a:spcBef>
              <a:spcAft>
                <a:spcPts val="0"/>
              </a:spcAft>
              <a:buSzPts val="1000"/>
              <a:buFont typeface="Lexend"/>
              <a:buChar char="●"/>
            </a:pPr>
            <a:r>
              <a:rPr lang="es" sz="1000">
                <a:highlight>
                  <a:srgbClr val="FFFFFF"/>
                </a:highlight>
                <a:latin typeface="Lexend"/>
                <a:ea typeface="Lexend"/>
                <a:cs typeface="Lexend"/>
                <a:sym typeface="Lexend"/>
              </a:rPr>
              <a:t>Se recomienda hacer más pruebas </a:t>
            </a:r>
            <a:r>
              <a:rPr lang="es" sz="1000">
                <a:highlight>
                  <a:srgbClr val="FFFFFF"/>
                </a:highlight>
                <a:latin typeface="Lexend"/>
                <a:ea typeface="Lexend"/>
                <a:cs typeface="Lexend"/>
                <a:sym typeface="Lexend"/>
              </a:rPr>
              <a:t>sobre la latencia</a:t>
            </a:r>
            <a:r>
              <a:rPr lang="es" sz="1000">
                <a:highlight>
                  <a:srgbClr val="FFFFFF"/>
                </a:highlight>
                <a:latin typeface="Lexend"/>
                <a:ea typeface="Lexend"/>
                <a:cs typeface="Lexend"/>
                <a:sym typeface="Lexend"/>
              </a:rPr>
              <a:t> al incrementar el número de agentes que a su vez aumenten el número de peticiones al servidor.</a:t>
            </a:r>
            <a:endParaRPr sz="1000">
              <a:highlight>
                <a:srgbClr val="FFFFFF"/>
              </a:highlight>
              <a:latin typeface="Lexend"/>
              <a:ea typeface="Lexend"/>
              <a:cs typeface="Lexend"/>
              <a:sym typeface="Lexend"/>
            </a:endParaRPr>
          </a:p>
          <a:p>
            <a:pPr indent="0" lvl="0" marL="457200" rtl="0" algn="l">
              <a:lnSpc>
                <a:spcPct val="100000"/>
              </a:lnSpc>
              <a:spcBef>
                <a:spcPts val="0"/>
              </a:spcBef>
              <a:spcAft>
                <a:spcPts val="0"/>
              </a:spcAft>
              <a:buNone/>
            </a:pPr>
            <a:r>
              <a:t/>
            </a:r>
            <a:endParaRPr sz="1000">
              <a:highlight>
                <a:srgbClr val="FFFFFF"/>
              </a:highlight>
              <a:latin typeface="Lexend"/>
              <a:ea typeface="Lexend"/>
              <a:cs typeface="Lexend"/>
              <a:sym typeface="Lexend"/>
            </a:endParaRPr>
          </a:p>
          <a:p>
            <a:pPr indent="-292100" lvl="0" marL="457200" rtl="0" algn="l">
              <a:lnSpc>
                <a:spcPct val="100000"/>
              </a:lnSpc>
              <a:spcBef>
                <a:spcPts val="0"/>
              </a:spcBef>
              <a:spcAft>
                <a:spcPts val="0"/>
              </a:spcAft>
              <a:buSzPts val="1000"/>
              <a:buFont typeface="Lexend"/>
              <a:buChar char="●"/>
            </a:pPr>
            <a:r>
              <a:rPr lang="es" sz="1000">
                <a:highlight>
                  <a:srgbClr val="FFFFFF"/>
                </a:highlight>
                <a:latin typeface="Lexend"/>
                <a:ea typeface="Lexend"/>
                <a:cs typeface="Lexend"/>
                <a:sym typeface="Lexend"/>
              </a:rPr>
              <a:t>Se recomienda hacer más </a:t>
            </a:r>
            <a:r>
              <a:rPr lang="es" sz="1000">
                <a:highlight>
                  <a:srgbClr val="FFFFFF"/>
                </a:highlight>
                <a:latin typeface="Lexend"/>
                <a:ea typeface="Lexend"/>
                <a:cs typeface="Lexend"/>
                <a:sym typeface="Lexend"/>
              </a:rPr>
              <a:t>pruebas</a:t>
            </a:r>
            <a:r>
              <a:rPr lang="es" sz="1000">
                <a:highlight>
                  <a:srgbClr val="FFFFFF"/>
                </a:highlight>
                <a:latin typeface="Lexend"/>
                <a:ea typeface="Lexend"/>
                <a:cs typeface="Lexend"/>
                <a:sym typeface="Lexend"/>
              </a:rPr>
              <a:t> </a:t>
            </a:r>
            <a:r>
              <a:rPr lang="es" sz="1000">
                <a:highlight>
                  <a:srgbClr val="FFFFFF"/>
                </a:highlight>
                <a:latin typeface="Lexend"/>
                <a:ea typeface="Lexend"/>
                <a:cs typeface="Lexend"/>
                <a:sym typeface="Lexend"/>
              </a:rPr>
              <a:t>físicas</a:t>
            </a:r>
            <a:r>
              <a:rPr lang="es" sz="1000">
                <a:highlight>
                  <a:srgbClr val="FFFFFF"/>
                </a:highlight>
                <a:latin typeface="Lexend"/>
                <a:ea typeface="Lexend"/>
                <a:cs typeface="Lexend"/>
                <a:sym typeface="Lexend"/>
              </a:rPr>
              <a:t> utilizando la función setpoint para comprobar su correcto funcionamiento.</a:t>
            </a:r>
            <a:endParaRPr sz="1000">
              <a:highlight>
                <a:srgbClr val="FFFFFF"/>
              </a:highlight>
              <a:latin typeface="Lexend"/>
              <a:ea typeface="Lexend"/>
              <a:cs typeface="Lexend"/>
              <a:sym typeface="Lexend"/>
            </a:endParaRPr>
          </a:p>
        </p:txBody>
      </p:sp>
      <p:sp>
        <p:nvSpPr>
          <p:cNvPr id="404" name="Google Shape;404;p5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Referencias</a:t>
            </a:r>
            <a:endParaRPr>
              <a:latin typeface="Lexend"/>
              <a:ea typeface="Lexend"/>
              <a:cs typeface="Lexend"/>
              <a:sym typeface="Lexend"/>
            </a:endParaRPr>
          </a:p>
        </p:txBody>
      </p:sp>
      <p:sp>
        <p:nvSpPr>
          <p:cNvPr id="410" name="Google Shape;410;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92100" lvl="0" marL="457200" rtl="0" algn="l">
              <a:lnSpc>
                <a:spcPct val="80000"/>
              </a:lnSpc>
              <a:spcBef>
                <a:spcPts val="0"/>
              </a:spcBef>
              <a:spcAft>
                <a:spcPts val="0"/>
              </a:spcAft>
              <a:buClr>
                <a:srgbClr val="5D6879"/>
              </a:buClr>
              <a:buSzPts val="1000"/>
              <a:buFont typeface="Lexend"/>
              <a:buChar char="●"/>
            </a:pPr>
            <a:r>
              <a:rPr lang="es" sz="1000">
                <a:solidFill>
                  <a:srgbClr val="5D6879"/>
                </a:solidFill>
                <a:highlight>
                  <a:srgbClr val="FFFFFF"/>
                </a:highlight>
                <a:latin typeface="Lexend"/>
                <a:ea typeface="Lexend"/>
                <a:cs typeface="Lexend"/>
                <a:sym typeface="Lexend"/>
              </a:rPr>
              <a:t>C. Perafán, «Robotat: un ecosistema robótico de captura de movimiento y comunicación inalámbrica,» Universidad Del Valle de Guatemala, Guatemala, ene. de 2021.</a:t>
            </a:r>
            <a:endParaRPr sz="1000">
              <a:solidFill>
                <a:srgbClr val="5D6879"/>
              </a:solidFill>
              <a:highlight>
                <a:srgbClr val="FFFFFF"/>
              </a:highlight>
              <a:latin typeface="Lexend"/>
              <a:ea typeface="Lexend"/>
              <a:cs typeface="Lexend"/>
              <a:sym typeface="Lexend"/>
            </a:endParaRPr>
          </a:p>
          <a:p>
            <a:pPr indent="0" lvl="0" marL="457200" rtl="0" algn="l">
              <a:lnSpc>
                <a:spcPct val="80000"/>
              </a:lnSpc>
              <a:spcBef>
                <a:spcPts val="0"/>
              </a:spcBef>
              <a:spcAft>
                <a:spcPts val="0"/>
              </a:spcAft>
              <a:buNone/>
            </a:pPr>
            <a:r>
              <a:t/>
            </a:r>
            <a:endParaRPr sz="1000">
              <a:solidFill>
                <a:srgbClr val="5D6879"/>
              </a:solidFill>
              <a:highlight>
                <a:srgbClr val="FFFFFF"/>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Font typeface="Lexend"/>
              <a:buChar char="●"/>
            </a:pPr>
            <a:r>
              <a:rPr lang="es" sz="1000">
                <a:solidFill>
                  <a:srgbClr val="5D6879"/>
                </a:solidFill>
                <a:highlight>
                  <a:srgbClr val="FFFFFF"/>
                </a:highlight>
                <a:latin typeface="Lexend"/>
                <a:ea typeface="Lexend"/>
                <a:cs typeface="Lexend"/>
                <a:sym typeface="Lexend"/>
              </a:rPr>
              <a:t>F. Sanabria, «Diseño e implementación de una plataforma de pruebas para sistemas de control para el dron Crazyflie 2.0,» Universidad Del Valle de Guatemala, Guatemala, ene. de 2022.</a:t>
            </a:r>
            <a:endParaRPr sz="1000">
              <a:solidFill>
                <a:srgbClr val="5D6879"/>
              </a:solidFill>
              <a:highlight>
                <a:srgbClr val="FFFFFF"/>
              </a:highlight>
              <a:latin typeface="Lexend"/>
              <a:ea typeface="Lexend"/>
              <a:cs typeface="Lexend"/>
              <a:sym typeface="Lexend"/>
            </a:endParaRPr>
          </a:p>
          <a:p>
            <a:pPr indent="0" lvl="0" marL="457200" rtl="0" algn="l">
              <a:lnSpc>
                <a:spcPct val="80000"/>
              </a:lnSpc>
              <a:spcBef>
                <a:spcPts val="0"/>
              </a:spcBef>
              <a:spcAft>
                <a:spcPts val="0"/>
              </a:spcAft>
              <a:buNone/>
            </a:pPr>
            <a:r>
              <a:t/>
            </a:r>
            <a:endParaRPr sz="1000">
              <a:solidFill>
                <a:srgbClr val="5D6879"/>
              </a:solidFill>
              <a:highlight>
                <a:srgbClr val="FFFFFF"/>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Char char="●"/>
            </a:pPr>
            <a:r>
              <a:rPr lang="es" sz="1000">
                <a:solidFill>
                  <a:srgbClr val="5D6879"/>
                </a:solidFill>
                <a:highlight>
                  <a:srgbClr val="FFFFFF"/>
                </a:highlight>
                <a:latin typeface="Lexend"/>
                <a:ea typeface="Lexend"/>
                <a:cs typeface="Lexend"/>
                <a:sym typeface="Lexend"/>
              </a:rPr>
              <a:t>J. A. Preiss*, W. Hönig*, G. S. Sukhatme y N. Ayanian, «Crazyswarm: A large nano-quadcopter swarm,» en IEEE International Conference on Robotics and Automation (ICRA), Software available at https://github.com/USC-ACTLab/crazyswarm, IEEE, 2017, págs. 3299-3304.</a:t>
            </a:r>
            <a:r>
              <a:rPr lang="es" sz="1000">
                <a:solidFill>
                  <a:srgbClr val="5D6879"/>
                </a:solidFill>
                <a:highlight>
                  <a:srgbClr val="FFFFFF"/>
                </a:highlight>
                <a:latin typeface="Lexend"/>
                <a:ea typeface="Lexend"/>
                <a:cs typeface="Lexend"/>
                <a:sym typeface="Lexend"/>
              </a:rPr>
              <a:t> </a:t>
            </a:r>
            <a:r>
              <a:rPr lang="es" sz="1000">
                <a:solidFill>
                  <a:srgbClr val="5D6879"/>
                </a:solidFill>
                <a:highlight>
                  <a:srgbClr val="FFFFFF"/>
                </a:highlight>
                <a:latin typeface="Lexend"/>
                <a:ea typeface="Lexend"/>
                <a:cs typeface="Lexend"/>
                <a:sym typeface="Lexend"/>
              </a:rPr>
              <a:t>doi: 10.1109/ICRA.2017.7989376. dirección: https://doi.org/10.1109/ICRA.2017.7989376.</a:t>
            </a:r>
            <a:endParaRPr sz="1000">
              <a:solidFill>
                <a:srgbClr val="5D6879"/>
              </a:solidFill>
              <a:highlight>
                <a:srgbClr val="FFFFFF"/>
              </a:highlight>
              <a:latin typeface="Lexend"/>
              <a:ea typeface="Lexend"/>
              <a:cs typeface="Lexend"/>
              <a:sym typeface="Lexend"/>
            </a:endParaRPr>
          </a:p>
          <a:p>
            <a:pPr indent="0" lvl="0" marL="457200" rtl="0" algn="l">
              <a:lnSpc>
                <a:spcPct val="80000"/>
              </a:lnSpc>
              <a:spcBef>
                <a:spcPts val="0"/>
              </a:spcBef>
              <a:spcAft>
                <a:spcPts val="0"/>
              </a:spcAft>
              <a:buNone/>
            </a:pPr>
            <a:r>
              <a:t/>
            </a:r>
            <a:endParaRPr sz="1000">
              <a:solidFill>
                <a:srgbClr val="5D6879"/>
              </a:solidFill>
              <a:highlight>
                <a:srgbClr val="FFFFFF"/>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Char char="●"/>
            </a:pPr>
            <a:r>
              <a:rPr lang="es" sz="1000">
                <a:solidFill>
                  <a:srgbClr val="5D6879"/>
                </a:solidFill>
                <a:highlight>
                  <a:srgbClr val="FFFFFF"/>
                </a:highlight>
                <a:latin typeface="Lexend"/>
                <a:ea typeface="Lexend"/>
                <a:cs typeface="Lexend"/>
                <a:sym typeface="Lexend"/>
              </a:rPr>
              <a:t>What is motion capture and how does it work?: Mo-Sys, feb. de 2022. dirección: https://www.mo-sys.com/what-is-motion-capture-and-how-does-it-work/.</a:t>
            </a:r>
            <a:endParaRPr sz="1000">
              <a:solidFill>
                <a:srgbClr val="5D6879"/>
              </a:solidFill>
              <a:highlight>
                <a:srgbClr val="FFFFFF"/>
              </a:highlight>
              <a:latin typeface="Lexend"/>
              <a:ea typeface="Lexend"/>
              <a:cs typeface="Lexend"/>
              <a:sym typeface="Lexend"/>
            </a:endParaRPr>
          </a:p>
          <a:p>
            <a:pPr indent="0" lvl="0" marL="457200" rtl="0" algn="l">
              <a:lnSpc>
                <a:spcPct val="80000"/>
              </a:lnSpc>
              <a:spcBef>
                <a:spcPts val="0"/>
              </a:spcBef>
              <a:spcAft>
                <a:spcPts val="0"/>
              </a:spcAft>
              <a:buNone/>
            </a:pPr>
            <a:r>
              <a:t/>
            </a:r>
            <a:endParaRPr sz="1000">
              <a:solidFill>
                <a:srgbClr val="5D6879"/>
              </a:solidFill>
              <a:highlight>
                <a:srgbClr val="FFFFFF"/>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Char char="●"/>
            </a:pPr>
            <a:r>
              <a:rPr lang="es" sz="1000">
                <a:solidFill>
                  <a:srgbClr val="5D6879"/>
                </a:solidFill>
                <a:highlight>
                  <a:srgbClr val="FFFFFF"/>
                </a:highlight>
                <a:latin typeface="Lexend"/>
                <a:ea typeface="Lexend"/>
                <a:cs typeface="Lexend"/>
                <a:sym typeface="Lexend"/>
              </a:rPr>
              <a:t>What is motion capture and how does it work?: Mo-Sys, feb. de 2022. dirección: https: //www.mo-sys.com/what-is-motion-capture-and-how-does-it-work/.</a:t>
            </a:r>
            <a:endParaRPr sz="1000">
              <a:solidFill>
                <a:srgbClr val="5D6879"/>
              </a:solidFill>
              <a:highlight>
                <a:srgbClr val="FFFFFF"/>
              </a:highlight>
              <a:latin typeface="Lexend"/>
              <a:ea typeface="Lexend"/>
              <a:cs typeface="Lexend"/>
              <a:sym typeface="Lexend"/>
            </a:endParaRPr>
          </a:p>
        </p:txBody>
      </p:sp>
      <p:sp>
        <p:nvSpPr>
          <p:cNvPr id="411" name="Google Shape;411;p5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Referencias</a:t>
            </a:r>
            <a:endParaRPr/>
          </a:p>
        </p:txBody>
      </p:sp>
      <p:sp>
        <p:nvSpPr>
          <p:cNvPr id="417" name="Google Shape;417;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92100" lvl="0" marL="457200" rtl="0" algn="l">
              <a:lnSpc>
                <a:spcPct val="60000"/>
              </a:lnSpc>
              <a:spcBef>
                <a:spcPts val="0"/>
              </a:spcBef>
              <a:spcAft>
                <a:spcPts val="0"/>
              </a:spcAft>
              <a:buClr>
                <a:srgbClr val="5D6879"/>
              </a:buClr>
              <a:buSzPts val="1000"/>
              <a:buFont typeface="Lexend"/>
              <a:buChar char="●"/>
            </a:pPr>
            <a:r>
              <a:rPr lang="es" sz="1000">
                <a:solidFill>
                  <a:srgbClr val="5D6879"/>
                </a:solidFill>
                <a:highlight>
                  <a:schemeClr val="lt1"/>
                </a:highlight>
                <a:latin typeface="Lexend"/>
                <a:ea typeface="Lexend"/>
                <a:cs typeface="Lexend"/>
                <a:sym typeface="Lexend"/>
              </a:rPr>
              <a:t>Q. Quan, Introduction to multicopter design and Control. Springer Singapore, 2018.</a:t>
            </a:r>
            <a:endParaRPr sz="1000">
              <a:solidFill>
                <a:srgbClr val="5D6879"/>
              </a:solidFill>
              <a:highlight>
                <a:schemeClr val="lt1"/>
              </a:highlight>
              <a:latin typeface="Lexend"/>
              <a:ea typeface="Lexend"/>
              <a:cs typeface="Lexend"/>
              <a:sym typeface="Lexend"/>
            </a:endParaRPr>
          </a:p>
          <a:p>
            <a:pPr indent="0" lvl="0" marL="457200" rtl="0" algn="l">
              <a:lnSpc>
                <a:spcPct val="60000"/>
              </a:lnSpc>
              <a:spcBef>
                <a:spcPts val="0"/>
              </a:spcBef>
              <a:spcAft>
                <a:spcPts val="0"/>
              </a:spcAft>
              <a:buNone/>
            </a:pPr>
            <a:r>
              <a:t/>
            </a:r>
            <a:endParaRPr sz="1000">
              <a:solidFill>
                <a:srgbClr val="5D6879"/>
              </a:solidFill>
              <a:highlight>
                <a:schemeClr val="lt1"/>
              </a:highlight>
              <a:latin typeface="Lexend"/>
              <a:ea typeface="Lexend"/>
              <a:cs typeface="Lexend"/>
              <a:sym typeface="Lexend"/>
            </a:endParaRPr>
          </a:p>
          <a:p>
            <a:pPr indent="-292100" lvl="0" marL="457200" rtl="0" algn="l">
              <a:lnSpc>
                <a:spcPct val="60000"/>
              </a:lnSpc>
              <a:spcBef>
                <a:spcPts val="0"/>
              </a:spcBef>
              <a:spcAft>
                <a:spcPts val="0"/>
              </a:spcAft>
              <a:buClr>
                <a:srgbClr val="5D6879"/>
              </a:buClr>
              <a:buSzPts val="1000"/>
              <a:buFont typeface="Lexend"/>
              <a:buChar char="●"/>
            </a:pPr>
            <a:r>
              <a:rPr lang="es" sz="1000">
                <a:solidFill>
                  <a:srgbClr val="5D6879"/>
                </a:solidFill>
                <a:highlight>
                  <a:schemeClr val="lt1"/>
                </a:highlight>
                <a:latin typeface="Lexend"/>
                <a:ea typeface="Lexend"/>
                <a:cs typeface="Lexend"/>
                <a:sym typeface="Lexend"/>
              </a:rPr>
              <a:t>J. D. Guerra, «Control de actitud de un cuadricóptero,» Tesis doct., 2018.</a:t>
            </a:r>
            <a:endParaRPr sz="1000">
              <a:solidFill>
                <a:srgbClr val="5D6879"/>
              </a:solidFill>
              <a:highlight>
                <a:schemeClr val="lt1"/>
              </a:highlight>
              <a:latin typeface="Lexend"/>
              <a:ea typeface="Lexend"/>
              <a:cs typeface="Lexend"/>
              <a:sym typeface="Lexend"/>
            </a:endParaRPr>
          </a:p>
          <a:p>
            <a:pPr indent="0" lvl="0" marL="457200" rtl="0" algn="l">
              <a:lnSpc>
                <a:spcPct val="60000"/>
              </a:lnSpc>
              <a:spcBef>
                <a:spcPts val="0"/>
              </a:spcBef>
              <a:spcAft>
                <a:spcPts val="0"/>
              </a:spcAft>
              <a:buNone/>
            </a:pPr>
            <a:r>
              <a:t/>
            </a:r>
            <a:endParaRPr sz="1000">
              <a:solidFill>
                <a:srgbClr val="5D6879"/>
              </a:solidFill>
              <a:highlight>
                <a:schemeClr val="lt1"/>
              </a:highlight>
              <a:latin typeface="Lexend"/>
              <a:ea typeface="Lexend"/>
              <a:cs typeface="Lexend"/>
              <a:sym typeface="Lexend"/>
            </a:endParaRPr>
          </a:p>
          <a:p>
            <a:pPr indent="-292100" lvl="0" marL="457200" rtl="0" algn="l">
              <a:lnSpc>
                <a:spcPct val="60000"/>
              </a:lnSpc>
              <a:spcBef>
                <a:spcPts val="0"/>
              </a:spcBef>
              <a:spcAft>
                <a:spcPts val="0"/>
              </a:spcAft>
              <a:buClr>
                <a:srgbClr val="5D6879"/>
              </a:buClr>
              <a:buSzPts val="1000"/>
              <a:buChar char="●"/>
            </a:pPr>
            <a:r>
              <a:rPr lang="es" sz="1000">
                <a:solidFill>
                  <a:srgbClr val="5D6879"/>
                </a:solidFill>
                <a:highlight>
                  <a:schemeClr val="lt1"/>
                </a:highlight>
                <a:latin typeface="Lexend"/>
                <a:ea typeface="Lexend"/>
                <a:cs typeface="Lexend"/>
                <a:sym typeface="Lexend"/>
              </a:rPr>
              <a:t>Dirección: https://www.bitcraze.io/documentation/hardware/crazyflie_2_0/crazyflie_2_0-datasheet.pdf.</a:t>
            </a:r>
            <a:endParaRPr sz="1000">
              <a:solidFill>
                <a:srgbClr val="5D6879"/>
              </a:solidFill>
              <a:highlight>
                <a:schemeClr val="lt1"/>
              </a:highlight>
              <a:latin typeface="Lexend"/>
              <a:ea typeface="Lexend"/>
              <a:cs typeface="Lexend"/>
              <a:sym typeface="Lexend"/>
            </a:endParaRPr>
          </a:p>
          <a:p>
            <a:pPr indent="0" lvl="0" marL="457200" rtl="0" algn="l">
              <a:lnSpc>
                <a:spcPct val="60000"/>
              </a:lnSpc>
              <a:spcBef>
                <a:spcPts val="0"/>
              </a:spcBef>
              <a:spcAft>
                <a:spcPts val="0"/>
              </a:spcAft>
              <a:buNone/>
            </a:pPr>
            <a:r>
              <a:t/>
            </a:r>
            <a:endParaRPr sz="1000">
              <a:solidFill>
                <a:srgbClr val="5D6879"/>
              </a:solidFill>
              <a:highlight>
                <a:schemeClr val="lt1"/>
              </a:highlight>
              <a:latin typeface="Lexend"/>
              <a:ea typeface="Lexend"/>
              <a:cs typeface="Lexend"/>
              <a:sym typeface="Lexend"/>
            </a:endParaRPr>
          </a:p>
          <a:p>
            <a:pPr indent="-292100" lvl="0" marL="457200" rtl="0" algn="l">
              <a:lnSpc>
                <a:spcPct val="60000"/>
              </a:lnSpc>
              <a:spcBef>
                <a:spcPts val="0"/>
              </a:spcBef>
              <a:spcAft>
                <a:spcPts val="0"/>
              </a:spcAft>
              <a:buClr>
                <a:srgbClr val="5D6879"/>
              </a:buClr>
              <a:buSzPts val="1000"/>
              <a:buChar char="●"/>
            </a:pPr>
            <a:r>
              <a:rPr lang="es" sz="1000">
                <a:solidFill>
                  <a:srgbClr val="5D6879"/>
                </a:solidFill>
                <a:highlight>
                  <a:schemeClr val="lt1"/>
                </a:highlight>
                <a:latin typeface="Lexend"/>
                <a:ea typeface="Lexend"/>
                <a:cs typeface="Lexend"/>
                <a:sym typeface="Lexend"/>
              </a:rPr>
              <a:t>G. Silano y L. Iannelli, «CrazyS: A software-in-the-loop simulation platform for the Crazyflie 2.0 nano-quadcopter,» Studies in Computational Intelligence, págs. 81-115, 2019. doi: 10.1007/978-3-030-20190-6_4.</a:t>
            </a:r>
            <a:endParaRPr sz="1000">
              <a:solidFill>
                <a:srgbClr val="5D6879"/>
              </a:solidFill>
              <a:highlight>
                <a:schemeClr val="lt1"/>
              </a:highlight>
              <a:latin typeface="Lexend"/>
              <a:ea typeface="Lexend"/>
              <a:cs typeface="Lexend"/>
              <a:sym typeface="Lexend"/>
            </a:endParaRPr>
          </a:p>
          <a:p>
            <a:pPr indent="0" lvl="0" marL="457200" rtl="0" algn="l">
              <a:lnSpc>
                <a:spcPct val="60000"/>
              </a:lnSpc>
              <a:spcBef>
                <a:spcPts val="0"/>
              </a:spcBef>
              <a:spcAft>
                <a:spcPts val="0"/>
              </a:spcAft>
              <a:buNone/>
            </a:pPr>
            <a:r>
              <a:t/>
            </a:r>
            <a:endParaRPr sz="1000">
              <a:solidFill>
                <a:srgbClr val="5D6879"/>
              </a:solidFill>
              <a:highlight>
                <a:schemeClr val="lt1"/>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Font typeface="Lexend"/>
              <a:buChar char="●"/>
            </a:pPr>
            <a:r>
              <a:rPr lang="es" sz="1000">
                <a:solidFill>
                  <a:srgbClr val="5D6879"/>
                </a:solidFill>
                <a:highlight>
                  <a:schemeClr val="lt1"/>
                </a:highlight>
                <a:latin typeface="Lexend"/>
                <a:ea typeface="Lexend"/>
                <a:cs typeface="Lexend"/>
                <a:sym typeface="Lexend"/>
              </a:rPr>
              <a:t>G. Silano y L. Iannelli, «CrazyS: A Software-in-the-Loop Simulation Platform for the Crazyflie 2.0 Nano-Quadcopter,» en</a:t>
            </a:r>
            <a:endParaRPr sz="1000">
              <a:solidFill>
                <a:srgbClr val="5D6879"/>
              </a:solidFill>
              <a:highlight>
                <a:schemeClr val="lt1"/>
              </a:highlight>
              <a:latin typeface="Lexend"/>
              <a:ea typeface="Lexend"/>
              <a:cs typeface="Lexend"/>
              <a:sym typeface="Lexend"/>
            </a:endParaRPr>
          </a:p>
          <a:p>
            <a:pPr indent="0" lvl="0" marL="457200" rtl="0" algn="l">
              <a:lnSpc>
                <a:spcPct val="80000"/>
              </a:lnSpc>
              <a:spcBef>
                <a:spcPts val="0"/>
              </a:spcBef>
              <a:spcAft>
                <a:spcPts val="0"/>
              </a:spcAft>
              <a:buNone/>
            </a:pPr>
            <a:r>
              <a:rPr lang="es" sz="1000">
                <a:solidFill>
                  <a:srgbClr val="5D6879"/>
                </a:solidFill>
                <a:highlight>
                  <a:schemeClr val="lt1"/>
                </a:highlight>
                <a:latin typeface="Lexend"/>
                <a:ea typeface="Lexend"/>
                <a:cs typeface="Lexend"/>
                <a:sym typeface="Lexend"/>
              </a:rPr>
              <a:t>Robot Operating System (ROS): The Complete Reference (Volume 4), A. Koubaa, ed. Cham: Springer International Publishing, 2020, págs. 81-115, isbn: 978-3-030-20190-6. doi: 10.1007/978-3-030-20190-6_4. dirección: https://doi.org/10.1007/978-3-030-20190-6_4.</a:t>
            </a:r>
            <a:endParaRPr sz="1000">
              <a:latin typeface="Lexend"/>
              <a:ea typeface="Lexend"/>
              <a:cs typeface="Lexend"/>
              <a:sym typeface="Lexend"/>
            </a:endParaRPr>
          </a:p>
        </p:txBody>
      </p:sp>
      <p:sp>
        <p:nvSpPr>
          <p:cNvPr id="418" name="Google Shape;418;p5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1000">
              <a:solidFill>
                <a:srgbClr val="5D6879"/>
              </a:solidFill>
              <a:highlight>
                <a:schemeClr val="lt1"/>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Char char="●"/>
            </a:pPr>
            <a:r>
              <a:rPr lang="es" sz="1000">
                <a:solidFill>
                  <a:srgbClr val="5D6879"/>
                </a:solidFill>
                <a:highlight>
                  <a:schemeClr val="lt1"/>
                </a:highlight>
                <a:latin typeface="Lexend"/>
                <a:ea typeface="Lexend"/>
                <a:cs typeface="Lexend"/>
                <a:sym typeface="Lexend"/>
              </a:rPr>
              <a:t>International Telecommunication Union, ARTICLE 1 - Terms and Definitions, https://life.itu.int/radioclub/rr/art1.pdf, 2019. 32</a:t>
            </a:r>
            <a:endParaRPr sz="1000">
              <a:solidFill>
                <a:srgbClr val="5D6879"/>
              </a:solidFill>
              <a:highlight>
                <a:schemeClr val="lt1"/>
              </a:highlight>
              <a:latin typeface="Lexend"/>
              <a:ea typeface="Lexend"/>
              <a:cs typeface="Lexend"/>
              <a:sym typeface="Lexend"/>
            </a:endParaRPr>
          </a:p>
          <a:p>
            <a:pPr indent="0" lvl="0" marL="457200" rtl="0" algn="l">
              <a:lnSpc>
                <a:spcPct val="80000"/>
              </a:lnSpc>
              <a:spcBef>
                <a:spcPts val="0"/>
              </a:spcBef>
              <a:spcAft>
                <a:spcPts val="0"/>
              </a:spcAft>
              <a:buNone/>
            </a:pPr>
            <a:r>
              <a:t/>
            </a:r>
            <a:endParaRPr sz="1000">
              <a:solidFill>
                <a:srgbClr val="5D6879"/>
              </a:solidFill>
              <a:highlight>
                <a:schemeClr val="lt1"/>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Char char="●"/>
            </a:pPr>
            <a:r>
              <a:rPr lang="es" sz="1000">
                <a:solidFill>
                  <a:srgbClr val="5D6879"/>
                </a:solidFill>
                <a:highlight>
                  <a:schemeClr val="lt1"/>
                </a:highlight>
                <a:latin typeface="Lexend"/>
                <a:ea typeface="Lexend"/>
                <a:cs typeface="Lexend"/>
                <a:sym typeface="Lexend"/>
              </a:rPr>
              <a:t>What is wi-fi? - definition and types, dic. de 2021. dirección: https://www.cisco.com/c/en/us/products/wireless/what-is-wifi.html#~q-a.</a:t>
            </a:r>
            <a:endParaRPr sz="1000">
              <a:solidFill>
                <a:srgbClr val="5D6879"/>
              </a:solidFill>
              <a:highlight>
                <a:schemeClr val="lt1"/>
              </a:highlight>
              <a:latin typeface="Lexend"/>
              <a:ea typeface="Lexend"/>
              <a:cs typeface="Lexend"/>
              <a:sym typeface="Lexend"/>
            </a:endParaRPr>
          </a:p>
          <a:p>
            <a:pPr indent="0" lvl="0" marL="457200" rtl="0" algn="l">
              <a:lnSpc>
                <a:spcPct val="80000"/>
              </a:lnSpc>
              <a:spcBef>
                <a:spcPts val="0"/>
              </a:spcBef>
              <a:spcAft>
                <a:spcPts val="0"/>
              </a:spcAft>
              <a:buNone/>
            </a:pPr>
            <a:r>
              <a:t/>
            </a:r>
            <a:endParaRPr sz="1000">
              <a:solidFill>
                <a:srgbClr val="5D6879"/>
              </a:solidFill>
              <a:highlight>
                <a:schemeClr val="lt1"/>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Font typeface="Lexend"/>
              <a:buChar char="●"/>
            </a:pPr>
            <a:r>
              <a:rPr lang="es" sz="1000">
                <a:solidFill>
                  <a:srgbClr val="5D6879"/>
                </a:solidFill>
                <a:highlight>
                  <a:schemeClr val="lt1"/>
                </a:highlight>
                <a:latin typeface="Lexend"/>
                <a:ea typeface="Lexend"/>
                <a:cs typeface="Lexend"/>
                <a:sym typeface="Lexend"/>
              </a:rPr>
              <a:t>R. Barry, Mastering the FreeRTOS Real Time Kernel. Real Time Engineers Ltd, 2016.</a:t>
            </a:r>
            <a:endParaRPr sz="1000">
              <a:solidFill>
                <a:srgbClr val="5D6879"/>
              </a:solidFill>
              <a:highlight>
                <a:schemeClr val="lt1"/>
              </a:highlight>
              <a:latin typeface="Lexend"/>
              <a:ea typeface="Lexend"/>
              <a:cs typeface="Lexend"/>
              <a:sym typeface="Lexend"/>
            </a:endParaRPr>
          </a:p>
          <a:p>
            <a:pPr indent="0" lvl="0" marL="457200" rtl="0" algn="l">
              <a:lnSpc>
                <a:spcPct val="80000"/>
              </a:lnSpc>
              <a:spcBef>
                <a:spcPts val="0"/>
              </a:spcBef>
              <a:spcAft>
                <a:spcPts val="0"/>
              </a:spcAft>
              <a:buNone/>
            </a:pPr>
            <a:r>
              <a:t/>
            </a:r>
            <a:endParaRPr sz="1000">
              <a:solidFill>
                <a:srgbClr val="5D6879"/>
              </a:solidFill>
              <a:highlight>
                <a:schemeClr val="lt1"/>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Font typeface="Lexend"/>
              <a:buChar char="●"/>
            </a:pPr>
            <a:r>
              <a:rPr lang="es" sz="1000">
                <a:solidFill>
                  <a:srgbClr val="5D6879"/>
                </a:solidFill>
                <a:highlight>
                  <a:schemeClr val="lt1"/>
                </a:highlight>
                <a:latin typeface="Lexend"/>
                <a:ea typeface="Lexend"/>
                <a:cs typeface="Lexend"/>
                <a:sym typeface="Lexend"/>
              </a:rPr>
              <a:t>D. L. Hall, M. E. Liggins, J. Llinas y D. L. Hall, Multisensor Data Fusion: Theory and Practice. CRC Press, 2008.</a:t>
            </a:r>
            <a:endParaRPr sz="1000">
              <a:solidFill>
                <a:srgbClr val="5D6879"/>
              </a:solidFill>
              <a:highlight>
                <a:schemeClr val="lt1"/>
              </a:highlight>
              <a:latin typeface="Lexend"/>
              <a:ea typeface="Lexend"/>
              <a:cs typeface="Lexend"/>
              <a:sym typeface="Lexend"/>
            </a:endParaRPr>
          </a:p>
          <a:p>
            <a:pPr indent="0" lvl="0" marL="457200" rtl="0" algn="l">
              <a:lnSpc>
                <a:spcPct val="80000"/>
              </a:lnSpc>
              <a:spcBef>
                <a:spcPts val="0"/>
              </a:spcBef>
              <a:spcAft>
                <a:spcPts val="0"/>
              </a:spcAft>
              <a:buNone/>
            </a:pPr>
            <a:r>
              <a:t/>
            </a:r>
            <a:endParaRPr sz="1000">
              <a:solidFill>
                <a:srgbClr val="5D6879"/>
              </a:solidFill>
              <a:highlight>
                <a:schemeClr val="lt1"/>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Char char="●"/>
            </a:pPr>
            <a:r>
              <a:rPr lang="es" sz="1000">
                <a:solidFill>
                  <a:srgbClr val="5D6879"/>
                </a:solidFill>
                <a:highlight>
                  <a:schemeClr val="lt1"/>
                </a:highlight>
                <a:latin typeface="Lexend"/>
                <a:ea typeface="Lexend"/>
                <a:cs typeface="Lexend"/>
                <a:sym typeface="Lexend"/>
              </a:rPr>
              <a:t>Dirección: https://www.bitcraze.io/documentation/hardware/breakout_deck/breakout_deck-datasheet.pdf.</a:t>
            </a:r>
            <a:endParaRPr sz="1000">
              <a:solidFill>
                <a:srgbClr val="5D6879"/>
              </a:solidFill>
              <a:highlight>
                <a:schemeClr val="lt1"/>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Char char="●"/>
            </a:pPr>
            <a:r>
              <a:rPr lang="es" sz="1000">
                <a:solidFill>
                  <a:srgbClr val="5D6879"/>
                </a:solidFill>
                <a:highlight>
                  <a:schemeClr val="lt1"/>
                </a:highlight>
                <a:latin typeface="Lexend"/>
                <a:ea typeface="Lexend"/>
                <a:cs typeface="Lexend"/>
                <a:sym typeface="Lexend"/>
              </a:rPr>
              <a:t>Dirección: https://www.wemos.cc/en/latest/d1/d1_mini.html.</a:t>
            </a:r>
            <a:endParaRPr sz="1000">
              <a:solidFill>
                <a:srgbClr val="5D6879"/>
              </a:solidFill>
              <a:highlight>
                <a:schemeClr val="lt1"/>
              </a:highlight>
              <a:latin typeface="Lexend"/>
              <a:ea typeface="Lexend"/>
              <a:cs typeface="Lexend"/>
              <a:sym typeface="Lexend"/>
            </a:endParaRPr>
          </a:p>
          <a:p>
            <a:pPr indent="0" lvl="0" marL="457200" rtl="0" algn="l">
              <a:lnSpc>
                <a:spcPct val="80000"/>
              </a:lnSpc>
              <a:spcBef>
                <a:spcPts val="0"/>
              </a:spcBef>
              <a:spcAft>
                <a:spcPts val="0"/>
              </a:spcAft>
              <a:buNone/>
            </a:pPr>
            <a:r>
              <a:t/>
            </a:r>
            <a:endParaRPr sz="1000">
              <a:solidFill>
                <a:srgbClr val="5D6879"/>
              </a:solidFill>
              <a:highlight>
                <a:schemeClr val="lt1"/>
              </a:highlight>
              <a:latin typeface="Lexend"/>
              <a:ea typeface="Lexend"/>
              <a:cs typeface="Lexend"/>
              <a:sym typeface="Lexend"/>
            </a:endParaRPr>
          </a:p>
          <a:p>
            <a:pPr indent="-292100" lvl="0" marL="457200" rtl="0" algn="l">
              <a:lnSpc>
                <a:spcPct val="80000"/>
              </a:lnSpc>
              <a:spcBef>
                <a:spcPts val="0"/>
              </a:spcBef>
              <a:spcAft>
                <a:spcPts val="0"/>
              </a:spcAft>
              <a:buClr>
                <a:srgbClr val="5D6879"/>
              </a:buClr>
              <a:buSzPts val="1000"/>
              <a:buChar char="●"/>
            </a:pPr>
            <a:r>
              <a:rPr lang="es" sz="1000">
                <a:solidFill>
                  <a:srgbClr val="5D6879"/>
                </a:solidFill>
                <a:highlight>
                  <a:schemeClr val="lt1"/>
                </a:highlight>
                <a:latin typeface="Lexend"/>
                <a:ea typeface="Lexend"/>
                <a:cs typeface="Lexend"/>
                <a:sym typeface="Lexend"/>
              </a:rPr>
              <a:t>P. Florence, «crazyflie-CAD,» Github, nov. de 2022. dirección: https://github.com/peteflorence</a:t>
            </a:r>
            <a:endParaRPr sz="1000">
              <a:solidFill>
                <a:srgbClr val="5D6879"/>
              </a:solidFill>
              <a:highlight>
                <a:schemeClr val="lt1"/>
              </a:highlight>
              <a:latin typeface="Lexend"/>
              <a:ea typeface="Lexend"/>
              <a:cs typeface="Lexend"/>
              <a:sym typeface="Lexend"/>
            </a:endParaRPr>
          </a:p>
          <a:p>
            <a:pPr indent="0" lvl="0" marL="0" rtl="0" algn="l">
              <a:lnSpc>
                <a:spcPct val="80000"/>
              </a:lnSpc>
              <a:spcBef>
                <a:spcPts val="0"/>
              </a:spcBef>
              <a:spcAft>
                <a:spcPts val="0"/>
              </a:spcAft>
              <a:buSzPts val="275"/>
              <a:buNone/>
            </a:pPr>
            <a:r>
              <a:rPr lang="es" sz="1000">
                <a:solidFill>
                  <a:srgbClr val="5D6879"/>
                </a:solidFill>
                <a:highlight>
                  <a:schemeClr val="lt1"/>
                </a:highlight>
                <a:latin typeface="Lexend"/>
                <a:ea typeface="Lexend"/>
                <a:cs typeface="Lexend"/>
                <a:sym typeface="Lexend"/>
              </a:rPr>
              <a:t>.</a:t>
            </a:r>
            <a:endParaRPr sz="1000">
              <a:solidFill>
                <a:srgbClr val="5D6879"/>
              </a:solidFill>
              <a:highlight>
                <a:schemeClr val="lt1"/>
              </a:highlight>
              <a:latin typeface="Lexend"/>
              <a:ea typeface="Lexend"/>
              <a:cs typeface="Lexend"/>
              <a:sym typeface="Lexend"/>
            </a:endParaRPr>
          </a:p>
          <a:p>
            <a:pPr indent="0" lvl="0" marL="0" rtl="0" algn="l">
              <a:lnSpc>
                <a:spcPct val="80000"/>
              </a:lnSpc>
              <a:spcBef>
                <a:spcPts val="0"/>
              </a:spcBef>
              <a:spcAft>
                <a:spcPts val="0"/>
              </a:spcAft>
              <a:buSzPts val="275"/>
              <a:buNone/>
            </a:pPr>
            <a:r>
              <a:t/>
            </a:r>
            <a:endParaRPr sz="1000">
              <a:solidFill>
                <a:srgbClr val="5D6879"/>
              </a:solidFill>
              <a:highlight>
                <a:schemeClr val="lt1"/>
              </a:highlight>
              <a:latin typeface="Lexend"/>
              <a:ea typeface="Lexend"/>
              <a:cs typeface="Lexend"/>
              <a:sym typeface="Lexend"/>
            </a:endParaRPr>
          </a:p>
          <a:p>
            <a:pPr indent="0" lvl="0" marL="0" rtl="0" algn="l">
              <a:lnSpc>
                <a:spcPct val="95000"/>
              </a:lnSpc>
              <a:spcBef>
                <a:spcPts val="0"/>
              </a:spcBef>
              <a:spcAft>
                <a:spcPts val="1200"/>
              </a:spcAft>
              <a:buSzPts val="275"/>
              <a:buNone/>
            </a:pPr>
            <a:r>
              <a:t/>
            </a:r>
            <a:endParaRPr sz="1000">
              <a:latin typeface="Lexend"/>
              <a:ea typeface="Lexend"/>
              <a:cs typeface="Lexend"/>
              <a:sym typeface="Lexend"/>
            </a:endParaRPr>
          </a:p>
        </p:txBody>
      </p:sp>
      <p:sp>
        <p:nvSpPr>
          <p:cNvPr id="424" name="Google Shape;42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Referencias</a:t>
            </a:r>
            <a:endParaRPr/>
          </a:p>
        </p:txBody>
      </p:sp>
      <p:sp>
        <p:nvSpPr>
          <p:cNvPr id="425" name="Google Shape;425;p5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Peso del dron con todos los agregados</a:t>
            </a:r>
            <a:endParaRPr/>
          </a:p>
        </p:txBody>
      </p:sp>
      <p:sp>
        <p:nvSpPr>
          <p:cNvPr id="431" name="Google Shape;431;p5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32" name="Google Shape;432;p57"/>
          <p:cNvPicPr preferRelativeResize="0"/>
          <p:nvPr/>
        </p:nvPicPr>
        <p:blipFill>
          <a:blip r:embed="rId3">
            <a:alphaModFix/>
          </a:blip>
          <a:stretch>
            <a:fillRect/>
          </a:stretch>
        </p:blipFill>
        <p:spPr>
          <a:xfrm>
            <a:off x="3246604" y="1853850"/>
            <a:ext cx="2650802" cy="29187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Crazyflie 2.0</a:t>
            </a:r>
            <a:endParaRPr>
              <a:latin typeface="Lexend"/>
              <a:ea typeface="Lexend"/>
              <a:cs typeface="Lexend"/>
              <a:sym typeface="Lexend"/>
            </a:endParaRPr>
          </a:p>
        </p:txBody>
      </p:sp>
      <p:sp>
        <p:nvSpPr>
          <p:cNvPr id="115" name="Google Shape;115;p17"/>
          <p:cNvSpPr txBox="1"/>
          <p:nvPr>
            <p:ph idx="1" type="body"/>
          </p:nvPr>
        </p:nvSpPr>
        <p:spPr>
          <a:xfrm>
            <a:off x="729450" y="2078875"/>
            <a:ext cx="29493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latin typeface="Lexend"/>
                <a:ea typeface="Lexend"/>
                <a:cs typeface="Lexend"/>
                <a:sym typeface="Lexend"/>
              </a:rPr>
              <a:t>Cuadricoptero pequeño (9 cm2</a:t>
            </a:r>
            <a:r>
              <a:rPr lang="es">
                <a:latin typeface="Lexend"/>
                <a:ea typeface="Lexend"/>
                <a:cs typeface="Lexend"/>
                <a:sym typeface="Lexend"/>
              </a:rPr>
              <a:t>), </a:t>
            </a:r>
            <a:r>
              <a:rPr i="1" lang="es">
                <a:latin typeface="Lexend"/>
                <a:ea typeface="Lexend"/>
                <a:cs typeface="Lexend"/>
                <a:sym typeface="Lexend"/>
              </a:rPr>
              <a:t>open source</a:t>
            </a:r>
            <a:r>
              <a:rPr lang="es">
                <a:latin typeface="Lexend"/>
                <a:ea typeface="Lexend"/>
                <a:cs typeface="Lexend"/>
                <a:sym typeface="Lexend"/>
              </a:rPr>
              <a:t> que se adapta a un entorno </a:t>
            </a:r>
            <a:r>
              <a:rPr lang="es">
                <a:latin typeface="Lexend"/>
                <a:ea typeface="Lexend"/>
                <a:cs typeface="Lexend"/>
                <a:sym typeface="Lexend"/>
              </a:rPr>
              <a:t>científico fácilmente </a:t>
            </a:r>
            <a:r>
              <a:rPr lang="es">
                <a:latin typeface="Lexend"/>
                <a:ea typeface="Lexend"/>
                <a:cs typeface="Lexend"/>
                <a:sym typeface="Lexend"/>
              </a:rPr>
              <a:t>por su capacidad de </a:t>
            </a:r>
            <a:r>
              <a:rPr lang="es">
                <a:latin typeface="Lexend"/>
                <a:ea typeface="Lexend"/>
                <a:cs typeface="Lexend"/>
                <a:sym typeface="Lexend"/>
              </a:rPr>
              <a:t>expansión</a:t>
            </a:r>
            <a:r>
              <a:rPr lang="es">
                <a:latin typeface="Lexend"/>
                <a:ea typeface="Lexend"/>
                <a:cs typeface="Lexend"/>
                <a:sym typeface="Lexend"/>
              </a:rPr>
              <a:t> y modularidad.</a:t>
            </a:r>
            <a:endParaRPr>
              <a:latin typeface="Lexend"/>
              <a:ea typeface="Lexend"/>
              <a:cs typeface="Lexend"/>
              <a:sym typeface="Lexend"/>
            </a:endParaRPr>
          </a:p>
        </p:txBody>
      </p:sp>
      <p:pic>
        <p:nvPicPr>
          <p:cNvPr id="116" name="Google Shape;116;p17"/>
          <p:cNvPicPr preferRelativeResize="0"/>
          <p:nvPr/>
        </p:nvPicPr>
        <p:blipFill rotWithShape="1">
          <a:blip r:embed="rId3">
            <a:alphaModFix/>
          </a:blip>
          <a:srcRect b="13747" l="0" r="0" t="17993"/>
          <a:stretch/>
        </p:blipFill>
        <p:spPr>
          <a:xfrm>
            <a:off x="5468800" y="1853850"/>
            <a:ext cx="2949351" cy="2013150"/>
          </a:xfrm>
          <a:prstGeom prst="rect">
            <a:avLst/>
          </a:prstGeom>
          <a:noFill/>
          <a:ln>
            <a:noFill/>
          </a:ln>
        </p:spPr>
      </p:pic>
      <p:sp>
        <p:nvSpPr>
          <p:cNvPr id="117" name="Google Shape;117;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Optitrack</a:t>
            </a:r>
            <a:endParaRPr/>
          </a:p>
        </p:txBody>
      </p:sp>
      <p:sp>
        <p:nvSpPr>
          <p:cNvPr id="123" name="Google Shape;123;p18"/>
          <p:cNvSpPr txBox="1"/>
          <p:nvPr>
            <p:ph idx="1" type="body"/>
          </p:nvPr>
        </p:nvSpPr>
        <p:spPr>
          <a:xfrm>
            <a:off x="729450" y="2078875"/>
            <a:ext cx="2607600" cy="25140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es">
                <a:latin typeface="Lexend"/>
                <a:ea typeface="Lexend"/>
                <a:cs typeface="Lexend"/>
                <a:sym typeface="Lexend"/>
              </a:rPr>
              <a:t>OptiTrack</a:t>
            </a:r>
            <a:r>
              <a:rPr lang="es">
                <a:latin typeface="Lexend"/>
                <a:ea typeface="Lexend"/>
                <a:cs typeface="Lexend"/>
                <a:sym typeface="Lexend"/>
              </a:rPr>
              <a:t> es un sistema de captura de movimiento que se utiliza para registrar datos de movimiento de cuerpos. Utiliza cámaras de alta velocidad y software especializado para detectar y rastrear marcadores reflectores o marcadores LED en un entorno de grabación. </a:t>
            </a:r>
            <a:endParaRPr>
              <a:latin typeface="Lexend"/>
              <a:ea typeface="Lexend"/>
              <a:cs typeface="Lexend"/>
              <a:sym typeface="Lexend"/>
            </a:endParaRPr>
          </a:p>
          <a:p>
            <a:pPr indent="0" lvl="0" marL="0" rtl="0" algn="just">
              <a:spcBef>
                <a:spcPts val="1200"/>
              </a:spcBef>
              <a:spcAft>
                <a:spcPts val="1200"/>
              </a:spcAft>
              <a:buNone/>
            </a:pPr>
            <a:r>
              <a:rPr lang="es">
                <a:latin typeface="Lexend"/>
                <a:ea typeface="Lexend"/>
                <a:cs typeface="Lexend"/>
                <a:sym typeface="Lexend"/>
              </a:rPr>
              <a:t>Estos datos de movimiento se </a:t>
            </a:r>
            <a:r>
              <a:rPr lang="es">
                <a:latin typeface="Lexend"/>
                <a:ea typeface="Lexend"/>
                <a:cs typeface="Lexend"/>
                <a:sym typeface="Lexend"/>
              </a:rPr>
              <a:t>pueden utilizar para</a:t>
            </a:r>
            <a:r>
              <a:rPr lang="es">
                <a:latin typeface="Lexend"/>
                <a:ea typeface="Lexend"/>
                <a:cs typeface="Lexend"/>
                <a:sym typeface="Lexend"/>
              </a:rPr>
              <a:t> animación en tiempo real, simulación, análisis de movimiento y otras aplicaciones.</a:t>
            </a:r>
            <a:endParaRPr>
              <a:latin typeface="Lexend"/>
              <a:ea typeface="Lexend"/>
              <a:cs typeface="Lexend"/>
              <a:sym typeface="Lexend"/>
            </a:endParaRPr>
          </a:p>
        </p:txBody>
      </p:sp>
      <p:pic>
        <p:nvPicPr>
          <p:cNvPr id="124" name="Google Shape;124;p18"/>
          <p:cNvPicPr preferRelativeResize="0"/>
          <p:nvPr/>
        </p:nvPicPr>
        <p:blipFill>
          <a:blip r:embed="rId3">
            <a:alphaModFix/>
          </a:blip>
          <a:stretch>
            <a:fillRect/>
          </a:stretch>
        </p:blipFill>
        <p:spPr>
          <a:xfrm>
            <a:off x="3901625" y="2078875"/>
            <a:ext cx="4516524" cy="2514126"/>
          </a:xfrm>
          <a:prstGeom prst="rect">
            <a:avLst/>
          </a:prstGeom>
          <a:noFill/>
          <a:ln>
            <a:noFill/>
          </a:ln>
        </p:spPr>
      </p:pic>
      <p:sp>
        <p:nvSpPr>
          <p:cNvPr id="125" name="Google Shape;125;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Crazyswarm</a:t>
            </a:r>
            <a:endParaRPr>
              <a:latin typeface="Lexend"/>
              <a:ea typeface="Lexend"/>
              <a:cs typeface="Lexend"/>
              <a:sym typeface="Lexend"/>
            </a:endParaRPr>
          </a:p>
        </p:txBody>
      </p:sp>
      <p:sp>
        <p:nvSpPr>
          <p:cNvPr id="131" name="Google Shape;131;p19"/>
          <p:cNvSpPr txBox="1"/>
          <p:nvPr>
            <p:ph idx="1" type="body"/>
          </p:nvPr>
        </p:nvSpPr>
        <p:spPr>
          <a:xfrm>
            <a:off x="729450" y="2078875"/>
            <a:ext cx="37422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latin typeface="Lexend"/>
                <a:ea typeface="Lexend"/>
                <a:cs typeface="Lexend"/>
                <a:sym typeface="Lexend"/>
              </a:rPr>
              <a:t>Proyecto del laboratorio “Automatic Coordination of Teams” de la universidad de Brown, Rhode Island.  Es una plataforma que permite integrar un sistema de captura de movimiento a un </a:t>
            </a:r>
            <a:r>
              <a:rPr lang="es">
                <a:latin typeface="Lexend"/>
                <a:ea typeface="Lexend"/>
                <a:cs typeface="Lexend"/>
                <a:sym typeface="Lexend"/>
              </a:rPr>
              <a:t>enjambre</a:t>
            </a:r>
            <a:r>
              <a:rPr lang="es">
                <a:latin typeface="Lexend"/>
                <a:ea typeface="Lexend"/>
                <a:cs typeface="Lexend"/>
                <a:sym typeface="Lexend"/>
              </a:rPr>
              <a:t> de drones Crazyflie 2.X para así lograr formaciones </a:t>
            </a:r>
            <a:r>
              <a:rPr lang="es">
                <a:latin typeface="Lexend"/>
                <a:ea typeface="Lexend"/>
                <a:cs typeface="Lexend"/>
                <a:sym typeface="Lexend"/>
              </a:rPr>
              <a:t>sincronizadas</a:t>
            </a:r>
            <a:r>
              <a:rPr lang="es">
                <a:latin typeface="Lexend"/>
                <a:ea typeface="Lexend"/>
                <a:cs typeface="Lexend"/>
                <a:sym typeface="Lexend"/>
              </a:rPr>
              <a:t>.</a:t>
            </a:r>
            <a:endParaRPr>
              <a:latin typeface="Lexend"/>
              <a:ea typeface="Lexend"/>
              <a:cs typeface="Lexend"/>
              <a:sym typeface="Lexend"/>
            </a:endParaRPr>
          </a:p>
        </p:txBody>
      </p:sp>
      <p:pic>
        <p:nvPicPr>
          <p:cNvPr id="132" name="Google Shape;132;p19"/>
          <p:cNvPicPr preferRelativeResize="0"/>
          <p:nvPr/>
        </p:nvPicPr>
        <p:blipFill>
          <a:blip r:embed="rId3">
            <a:alphaModFix/>
          </a:blip>
          <a:stretch>
            <a:fillRect/>
          </a:stretch>
        </p:blipFill>
        <p:spPr>
          <a:xfrm>
            <a:off x="4675935" y="1984425"/>
            <a:ext cx="3742225" cy="2449975"/>
          </a:xfrm>
          <a:prstGeom prst="rect">
            <a:avLst/>
          </a:prstGeom>
          <a:noFill/>
          <a:ln>
            <a:noFill/>
          </a:ln>
        </p:spPr>
      </p:pic>
      <p:sp>
        <p:nvSpPr>
          <p:cNvPr id="133" name="Google Shape;133;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Trabajos en la universidad</a:t>
            </a:r>
            <a:endParaRPr/>
          </a:p>
        </p:txBody>
      </p:sp>
      <p:sp>
        <p:nvSpPr>
          <p:cNvPr id="139" name="Google Shape;139;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Lexend"/>
              <a:buChar char="●"/>
            </a:pPr>
            <a:r>
              <a:rPr lang="es">
                <a:latin typeface="Lexend"/>
                <a:ea typeface="Lexend"/>
                <a:cs typeface="Lexend"/>
                <a:sym typeface="Lexend"/>
              </a:rPr>
              <a:t>Robotat: Un Ecosistema Robótico de Captura de Movimiento y Comunicación Inalámbrica. (Camilo Perafán)</a:t>
            </a:r>
            <a:endParaRPr>
              <a:latin typeface="Lexend"/>
              <a:ea typeface="Lexend"/>
              <a:cs typeface="Lexend"/>
              <a:sym typeface="Lexend"/>
            </a:endParaRPr>
          </a:p>
          <a:p>
            <a:pPr indent="-311150" lvl="0" marL="457200" rtl="0" algn="l">
              <a:spcBef>
                <a:spcPts val="0"/>
              </a:spcBef>
              <a:spcAft>
                <a:spcPts val="0"/>
              </a:spcAft>
              <a:buSzPts val="1300"/>
              <a:buFont typeface="Lexend"/>
              <a:buChar char="●"/>
            </a:pPr>
            <a:r>
              <a:rPr lang="es">
                <a:latin typeface="Lexend"/>
                <a:ea typeface="Lexend"/>
                <a:cs typeface="Lexend"/>
                <a:sym typeface="Lexend"/>
              </a:rPr>
              <a:t>Diseño e implementación de una plataforma de pruebas para sistemas de control para el dron Crazyflie 2.0. (Francis Sanabria)</a:t>
            </a:r>
            <a:endParaRPr>
              <a:latin typeface="Lexend"/>
              <a:ea typeface="Lexend"/>
              <a:cs typeface="Lexend"/>
              <a:sym typeface="Lexend"/>
            </a:endParaRPr>
          </a:p>
        </p:txBody>
      </p:sp>
      <p:sp>
        <p:nvSpPr>
          <p:cNvPr id="140" name="Google Shape;140;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Lexend"/>
                <a:ea typeface="Lexend"/>
                <a:cs typeface="Lexend"/>
                <a:sym typeface="Lexend"/>
              </a:rPr>
              <a:t>Alcance</a:t>
            </a:r>
            <a:endParaRPr>
              <a:latin typeface="Lexend"/>
              <a:ea typeface="Lexend"/>
              <a:cs typeface="Lexend"/>
              <a:sym typeface="Lexend"/>
            </a:endParaRPr>
          </a:p>
        </p:txBody>
      </p:sp>
      <p:sp>
        <p:nvSpPr>
          <p:cNvPr id="146" name="Google Shape;146;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highlight>
                  <a:srgbClr val="FFFFFF"/>
                </a:highlight>
                <a:latin typeface="Lexend"/>
                <a:ea typeface="Lexend"/>
                <a:cs typeface="Lexend"/>
                <a:sym typeface="Lexend"/>
              </a:rPr>
              <a:t>Este trabajo se concentra en desarrollar las herramientas necesarias que permitan ejecutar trayectorias de enjambre con el Crazyflie 2.0, esto se unirá al sistema de captura de movimiento valiéndose del ecosistema Robotat para obtener los datos sobre la pose del agente para que el dron sea capaz de estimar su estado actual.</a:t>
            </a:r>
            <a:endParaRPr>
              <a:highlight>
                <a:srgbClr val="FFFFFF"/>
              </a:highlight>
              <a:latin typeface="Lexend"/>
              <a:ea typeface="Lexend"/>
              <a:cs typeface="Lexend"/>
              <a:sym typeface="Lexend"/>
            </a:endParaRPr>
          </a:p>
          <a:p>
            <a:pPr indent="0" lvl="0" marL="0" rtl="0" algn="just">
              <a:spcBef>
                <a:spcPts val="0"/>
              </a:spcBef>
              <a:spcAft>
                <a:spcPts val="1200"/>
              </a:spcAft>
              <a:buNone/>
            </a:pPr>
            <a:r>
              <a:t/>
            </a:r>
            <a:endParaRPr>
              <a:latin typeface="Lexend"/>
              <a:ea typeface="Lexend"/>
              <a:cs typeface="Lexend"/>
              <a:sym typeface="Lexend"/>
            </a:endParaRPr>
          </a:p>
        </p:txBody>
      </p:sp>
      <p:sp>
        <p:nvSpPr>
          <p:cNvPr id="147" name="Google Shape;147;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